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77"/>
  </p:notesMasterIdLst>
  <p:sldIdLst>
    <p:sldId id="256" r:id="rId5"/>
    <p:sldId id="306" r:id="rId6"/>
    <p:sldId id="298" r:id="rId7"/>
    <p:sldId id="331" r:id="rId8"/>
    <p:sldId id="345" r:id="rId9"/>
    <p:sldId id="257" r:id="rId10"/>
    <p:sldId id="258" r:id="rId11"/>
    <p:sldId id="307" r:id="rId12"/>
    <p:sldId id="259" r:id="rId13"/>
    <p:sldId id="308" r:id="rId14"/>
    <p:sldId id="260" r:id="rId15"/>
    <p:sldId id="309" r:id="rId16"/>
    <p:sldId id="261" r:id="rId17"/>
    <p:sldId id="262" r:id="rId18"/>
    <p:sldId id="310" r:id="rId19"/>
    <p:sldId id="277" r:id="rId20"/>
    <p:sldId id="311" r:id="rId21"/>
    <p:sldId id="263" r:id="rId22"/>
    <p:sldId id="278" r:id="rId23"/>
    <p:sldId id="312" r:id="rId24"/>
    <p:sldId id="264" r:id="rId25"/>
    <p:sldId id="313" r:id="rId26"/>
    <p:sldId id="266" r:id="rId27"/>
    <p:sldId id="314" r:id="rId28"/>
    <p:sldId id="267" r:id="rId29"/>
    <p:sldId id="315" r:id="rId30"/>
    <p:sldId id="269" r:id="rId31"/>
    <p:sldId id="316" r:id="rId32"/>
    <p:sldId id="270" r:id="rId33"/>
    <p:sldId id="317" r:id="rId34"/>
    <p:sldId id="271" r:id="rId35"/>
    <p:sldId id="319" r:id="rId36"/>
    <p:sldId id="272" r:id="rId37"/>
    <p:sldId id="320" r:id="rId38"/>
    <p:sldId id="274" r:id="rId39"/>
    <p:sldId id="321" r:id="rId40"/>
    <p:sldId id="273" r:id="rId41"/>
    <p:sldId id="275" r:id="rId42"/>
    <p:sldId id="318" r:id="rId43"/>
    <p:sldId id="279" r:id="rId44"/>
    <p:sldId id="322" r:id="rId45"/>
    <p:sldId id="333" r:id="rId46"/>
    <p:sldId id="334" r:id="rId47"/>
    <p:sldId id="335" r:id="rId48"/>
    <p:sldId id="293" r:id="rId49"/>
    <p:sldId id="323" r:id="rId50"/>
    <p:sldId id="296" r:id="rId51"/>
    <p:sldId id="324" r:id="rId52"/>
    <p:sldId id="295" r:id="rId53"/>
    <p:sldId id="325" r:id="rId54"/>
    <p:sldId id="294" r:id="rId55"/>
    <p:sldId id="326" r:id="rId56"/>
    <p:sldId id="305" r:id="rId57"/>
    <p:sldId id="292" r:id="rId58"/>
    <p:sldId id="280" r:id="rId59"/>
    <p:sldId id="281" r:id="rId60"/>
    <p:sldId id="282" r:id="rId61"/>
    <p:sldId id="337" r:id="rId62"/>
    <p:sldId id="344" r:id="rId63"/>
    <p:sldId id="283" r:id="rId64"/>
    <p:sldId id="336" r:id="rId65"/>
    <p:sldId id="299" r:id="rId66"/>
    <p:sldId id="300" r:id="rId67"/>
    <p:sldId id="327" r:id="rId68"/>
    <p:sldId id="301" r:id="rId69"/>
    <p:sldId id="343" r:id="rId70"/>
    <p:sldId id="328" r:id="rId71"/>
    <p:sldId id="303" r:id="rId72"/>
    <p:sldId id="329" r:id="rId73"/>
    <p:sldId id="304" r:id="rId74"/>
    <p:sldId id="330" r:id="rId75"/>
    <p:sldId id="297" r:id="rId7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1455" autoAdjust="0"/>
  </p:normalViewPr>
  <p:slideViewPr>
    <p:cSldViewPr snapToGrid="0">
      <p:cViewPr varScale="1">
        <p:scale>
          <a:sx n="60" d="100"/>
          <a:sy n="60" d="100"/>
        </p:scale>
        <p:origin x="1140" y="6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BB7F0F-CF06-4098-BB77-5F8833712AC3}"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044634A9-32BF-4D3B-8885-47896BDF24FE}">
      <dgm:prSet/>
      <dgm:spPr/>
      <dgm:t>
        <a:bodyPr/>
        <a:lstStyle/>
        <a:p>
          <a:r>
            <a:rPr lang="en-US"/>
            <a:t>Awareness</a:t>
          </a:r>
        </a:p>
      </dgm:t>
    </dgm:pt>
    <dgm:pt modelId="{B6104476-D6C1-4A53-9204-E07B809A4797}" type="parTrans" cxnId="{63DB62DF-B713-4745-BA1C-E600F62E489C}">
      <dgm:prSet/>
      <dgm:spPr/>
      <dgm:t>
        <a:bodyPr/>
        <a:lstStyle/>
        <a:p>
          <a:endParaRPr lang="en-US"/>
        </a:p>
      </dgm:t>
    </dgm:pt>
    <dgm:pt modelId="{6DE9A735-53BD-4400-B4CB-41A27132391B}" type="sibTrans" cxnId="{63DB62DF-B713-4745-BA1C-E600F62E489C}">
      <dgm:prSet/>
      <dgm:spPr/>
      <dgm:t>
        <a:bodyPr/>
        <a:lstStyle/>
        <a:p>
          <a:endParaRPr lang="en-US"/>
        </a:p>
      </dgm:t>
    </dgm:pt>
    <dgm:pt modelId="{C08C687D-28FF-44CC-81EA-05B8B770F819}">
      <dgm:prSet/>
      <dgm:spPr/>
      <dgm:t>
        <a:bodyPr/>
        <a:lstStyle/>
        <a:p>
          <a:r>
            <a:rPr lang="en-US"/>
            <a:t>Knowledge</a:t>
          </a:r>
        </a:p>
      </dgm:t>
    </dgm:pt>
    <dgm:pt modelId="{9428F02F-8902-44EC-88FA-1F5D34AB11DD}" type="parTrans" cxnId="{79E4EB55-1A6D-4645-9DEA-199E863660D0}">
      <dgm:prSet/>
      <dgm:spPr/>
      <dgm:t>
        <a:bodyPr/>
        <a:lstStyle/>
        <a:p>
          <a:endParaRPr lang="en-US"/>
        </a:p>
      </dgm:t>
    </dgm:pt>
    <dgm:pt modelId="{5BDFB40D-FCF5-4937-B4BC-749367A84FC3}" type="sibTrans" cxnId="{79E4EB55-1A6D-4645-9DEA-199E863660D0}">
      <dgm:prSet/>
      <dgm:spPr/>
      <dgm:t>
        <a:bodyPr/>
        <a:lstStyle/>
        <a:p>
          <a:endParaRPr lang="en-US"/>
        </a:p>
      </dgm:t>
    </dgm:pt>
    <dgm:pt modelId="{52B86346-B4C2-45BA-A367-28A0B825FF78}">
      <dgm:prSet/>
      <dgm:spPr/>
      <dgm:t>
        <a:bodyPr/>
        <a:lstStyle/>
        <a:p>
          <a:r>
            <a:rPr lang="en-US"/>
            <a:t>Attitude</a:t>
          </a:r>
        </a:p>
      </dgm:t>
    </dgm:pt>
    <dgm:pt modelId="{40C40F5F-2310-4AC1-A612-D46648B5492D}" type="parTrans" cxnId="{AAE201F4-E458-4361-91E3-F50F26D373E4}">
      <dgm:prSet/>
      <dgm:spPr/>
      <dgm:t>
        <a:bodyPr/>
        <a:lstStyle/>
        <a:p>
          <a:endParaRPr lang="en-US"/>
        </a:p>
      </dgm:t>
    </dgm:pt>
    <dgm:pt modelId="{6FEA03C5-B19C-418D-B670-46202613D98D}" type="sibTrans" cxnId="{AAE201F4-E458-4361-91E3-F50F26D373E4}">
      <dgm:prSet/>
      <dgm:spPr/>
      <dgm:t>
        <a:bodyPr/>
        <a:lstStyle/>
        <a:p>
          <a:endParaRPr lang="en-US"/>
        </a:p>
      </dgm:t>
    </dgm:pt>
    <dgm:pt modelId="{E64E6BDA-620D-4673-B407-F2568D95B6E2}">
      <dgm:prSet/>
      <dgm:spPr/>
      <dgm:t>
        <a:bodyPr/>
        <a:lstStyle/>
        <a:p>
          <a:r>
            <a:rPr lang="en-US"/>
            <a:t>Skill</a:t>
          </a:r>
        </a:p>
      </dgm:t>
    </dgm:pt>
    <dgm:pt modelId="{6A29D36F-5E91-41E3-82D6-FAD4912948DB}" type="parTrans" cxnId="{1D6D81FD-515A-4731-91F6-01709722BA19}">
      <dgm:prSet/>
      <dgm:spPr/>
      <dgm:t>
        <a:bodyPr/>
        <a:lstStyle/>
        <a:p>
          <a:endParaRPr lang="en-US"/>
        </a:p>
      </dgm:t>
    </dgm:pt>
    <dgm:pt modelId="{46B76C4F-20C9-4817-9E39-DBD781E277B6}" type="sibTrans" cxnId="{1D6D81FD-515A-4731-91F6-01709722BA19}">
      <dgm:prSet/>
      <dgm:spPr/>
      <dgm:t>
        <a:bodyPr/>
        <a:lstStyle/>
        <a:p>
          <a:endParaRPr lang="en-US"/>
        </a:p>
      </dgm:t>
    </dgm:pt>
    <dgm:pt modelId="{F75F4F14-A55D-454F-BF33-EC9101230B40}">
      <dgm:prSet/>
      <dgm:spPr/>
      <dgm:t>
        <a:bodyPr/>
        <a:lstStyle/>
        <a:p>
          <a:r>
            <a:rPr lang="en-US"/>
            <a:t>Participation</a:t>
          </a:r>
        </a:p>
      </dgm:t>
    </dgm:pt>
    <dgm:pt modelId="{F2BAC6BC-54A5-437C-963E-893444DE0704}" type="parTrans" cxnId="{B9E382DA-9A8F-40B3-893A-9E466BC492B1}">
      <dgm:prSet/>
      <dgm:spPr/>
      <dgm:t>
        <a:bodyPr/>
        <a:lstStyle/>
        <a:p>
          <a:endParaRPr lang="en-US"/>
        </a:p>
      </dgm:t>
    </dgm:pt>
    <dgm:pt modelId="{DD105425-A7F5-40FF-B23F-AA88D547C6E2}" type="sibTrans" cxnId="{B9E382DA-9A8F-40B3-893A-9E466BC492B1}">
      <dgm:prSet/>
      <dgm:spPr/>
      <dgm:t>
        <a:bodyPr/>
        <a:lstStyle/>
        <a:p>
          <a:endParaRPr lang="en-US"/>
        </a:p>
      </dgm:t>
    </dgm:pt>
    <dgm:pt modelId="{32BD153E-626A-45BC-AE8E-BC19A7C748E6}" type="pres">
      <dgm:prSet presAssocID="{2CBB7F0F-CF06-4098-BB77-5F8833712AC3}" presName="linear" presStyleCnt="0">
        <dgm:presLayoutVars>
          <dgm:animLvl val="lvl"/>
          <dgm:resizeHandles val="exact"/>
        </dgm:presLayoutVars>
      </dgm:prSet>
      <dgm:spPr/>
      <dgm:t>
        <a:bodyPr/>
        <a:lstStyle/>
        <a:p>
          <a:endParaRPr lang="en-US"/>
        </a:p>
      </dgm:t>
    </dgm:pt>
    <dgm:pt modelId="{345E0083-69A2-427E-BD22-3D39850FA260}" type="pres">
      <dgm:prSet presAssocID="{044634A9-32BF-4D3B-8885-47896BDF24FE}" presName="parentText" presStyleLbl="node1" presStyleIdx="0" presStyleCnt="5">
        <dgm:presLayoutVars>
          <dgm:chMax val="0"/>
          <dgm:bulletEnabled val="1"/>
        </dgm:presLayoutVars>
      </dgm:prSet>
      <dgm:spPr/>
      <dgm:t>
        <a:bodyPr/>
        <a:lstStyle/>
        <a:p>
          <a:endParaRPr lang="en-US"/>
        </a:p>
      </dgm:t>
    </dgm:pt>
    <dgm:pt modelId="{C6D45891-B2E5-4E0C-B065-651CA0097079}" type="pres">
      <dgm:prSet presAssocID="{6DE9A735-53BD-4400-B4CB-41A27132391B}" presName="spacer" presStyleCnt="0"/>
      <dgm:spPr/>
    </dgm:pt>
    <dgm:pt modelId="{08D2D507-B73D-4C95-94CC-2F5D0FCD9353}" type="pres">
      <dgm:prSet presAssocID="{C08C687D-28FF-44CC-81EA-05B8B770F819}" presName="parentText" presStyleLbl="node1" presStyleIdx="1" presStyleCnt="5">
        <dgm:presLayoutVars>
          <dgm:chMax val="0"/>
          <dgm:bulletEnabled val="1"/>
        </dgm:presLayoutVars>
      </dgm:prSet>
      <dgm:spPr/>
      <dgm:t>
        <a:bodyPr/>
        <a:lstStyle/>
        <a:p>
          <a:endParaRPr lang="en-US"/>
        </a:p>
      </dgm:t>
    </dgm:pt>
    <dgm:pt modelId="{AA94C9CF-FD19-4AA4-9660-0CC98DC003C2}" type="pres">
      <dgm:prSet presAssocID="{5BDFB40D-FCF5-4937-B4BC-749367A84FC3}" presName="spacer" presStyleCnt="0"/>
      <dgm:spPr/>
    </dgm:pt>
    <dgm:pt modelId="{998FDE01-6012-44BD-96B6-028C3143A373}" type="pres">
      <dgm:prSet presAssocID="{52B86346-B4C2-45BA-A367-28A0B825FF78}" presName="parentText" presStyleLbl="node1" presStyleIdx="2" presStyleCnt="5">
        <dgm:presLayoutVars>
          <dgm:chMax val="0"/>
          <dgm:bulletEnabled val="1"/>
        </dgm:presLayoutVars>
      </dgm:prSet>
      <dgm:spPr/>
      <dgm:t>
        <a:bodyPr/>
        <a:lstStyle/>
        <a:p>
          <a:endParaRPr lang="en-US"/>
        </a:p>
      </dgm:t>
    </dgm:pt>
    <dgm:pt modelId="{0784AFA5-2905-4D91-93EC-4F1B879D19AC}" type="pres">
      <dgm:prSet presAssocID="{6FEA03C5-B19C-418D-B670-46202613D98D}" presName="spacer" presStyleCnt="0"/>
      <dgm:spPr/>
    </dgm:pt>
    <dgm:pt modelId="{4371596C-4E4F-491B-AEF3-4E68B6F102CF}" type="pres">
      <dgm:prSet presAssocID="{E64E6BDA-620D-4673-B407-F2568D95B6E2}" presName="parentText" presStyleLbl="node1" presStyleIdx="3" presStyleCnt="5">
        <dgm:presLayoutVars>
          <dgm:chMax val="0"/>
          <dgm:bulletEnabled val="1"/>
        </dgm:presLayoutVars>
      </dgm:prSet>
      <dgm:spPr/>
      <dgm:t>
        <a:bodyPr/>
        <a:lstStyle/>
        <a:p>
          <a:endParaRPr lang="en-US"/>
        </a:p>
      </dgm:t>
    </dgm:pt>
    <dgm:pt modelId="{860D2877-1F60-4ABC-B5B1-DB876156D82C}" type="pres">
      <dgm:prSet presAssocID="{46B76C4F-20C9-4817-9E39-DBD781E277B6}" presName="spacer" presStyleCnt="0"/>
      <dgm:spPr/>
    </dgm:pt>
    <dgm:pt modelId="{C832091D-3D7D-43E0-A177-9513CB6A7D3D}" type="pres">
      <dgm:prSet presAssocID="{F75F4F14-A55D-454F-BF33-EC9101230B40}" presName="parentText" presStyleLbl="node1" presStyleIdx="4" presStyleCnt="5">
        <dgm:presLayoutVars>
          <dgm:chMax val="0"/>
          <dgm:bulletEnabled val="1"/>
        </dgm:presLayoutVars>
      </dgm:prSet>
      <dgm:spPr/>
      <dgm:t>
        <a:bodyPr/>
        <a:lstStyle/>
        <a:p>
          <a:endParaRPr lang="en-US"/>
        </a:p>
      </dgm:t>
    </dgm:pt>
  </dgm:ptLst>
  <dgm:cxnLst>
    <dgm:cxn modelId="{AAE201F4-E458-4361-91E3-F50F26D373E4}" srcId="{2CBB7F0F-CF06-4098-BB77-5F8833712AC3}" destId="{52B86346-B4C2-45BA-A367-28A0B825FF78}" srcOrd="2" destOrd="0" parTransId="{40C40F5F-2310-4AC1-A612-D46648B5492D}" sibTransId="{6FEA03C5-B19C-418D-B670-46202613D98D}"/>
    <dgm:cxn modelId="{53F426C8-D959-4DFB-9DAF-8CF8A4377525}" type="presOf" srcId="{2CBB7F0F-CF06-4098-BB77-5F8833712AC3}" destId="{32BD153E-626A-45BC-AE8E-BC19A7C748E6}" srcOrd="0" destOrd="0" presId="urn:microsoft.com/office/officeart/2005/8/layout/vList2"/>
    <dgm:cxn modelId="{79D0BB82-49B4-4C11-BBA6-98F44503ED67}" type="presOf" srcId="{C08C687D-28FF-44CC-81EA-05B8B770F819}" destId="{08D2D507-B73D-4C95-94CC-2F5D0FCD9353}" srcOrd="0" destOrd="0" presId="urn:microsoft.com/office/officeart/2005/8/layout/vList2"/>
    <dgm:cxn modelId="{D7C7949E-34E0-46DA-8E50-1C1B27681D39}" type="presOf" srcId="{044634A9-32BF-4D3B-8885-47896BDF24FE}" destId="{345E0083-69A2-427E-BD22-3D39850FA260}" srcOrd="0" destOrd="0" presId="urn:microsoft.com/office/officeart/2005/8/layout/vList2"/>
    <dgm:cxn modelId="{2F1F3FB3-63C1-4CA2-B636-A85DCB8C3CBC}" type="presOf" srcId="{F75F4F14-A55D-454F-BF33-EC9101230B40}" destId="{C832091D-3D7D-43E0-A177-9513CB6A7D3D}" srcOrd="0" destOrd="0" presId="urn:microsoft.com/office/officeart/2005/8/layout/vList2"/>
    <dgm:cxn modelId="{9D3A1D1B-9242-4A1D-9C2F-A6FB459D8EEC}" type="presOf" srcId="{52B86346-B4C2-45BA-A367-28A0B825FF78}" destId="{998FDE01-6012-44BD-96B6-028C3143A373}" srcOrd="0" destOrd="0" presId="urn:microsoft.com/office/officeart/2005/8/layout/vList2"/>
    <dgm:cxn modelId="{63DB62DF-B713-4745-BA1C-E600F62E489C}" srcId="{2CBB7F0F-CF06-4098-BB77-5F8833712AC3}" destId="{044634A9-32BF-4D3B-8885-47896BDF24FE}" srcOrd="0" destOrd="0" parTransId="{B6104476-D6C1-4A53-9204-E07B809A4797}" sibTransId="{6DE9A735-53BD-4400-B4CB-41A27132391B}"/>
    <dgm:cxn modelId="{1D6D81FD-515A-4731-91F6-01709722BA19}" srcId="{2CBB7F0F-CF06-4098-BB77-5F8833712AC3}" destId="{E64E6BDA-620D-4673-B407-F2568D95B6E2}" srcOrd="3" destOrd="0" parTransId="{6A29D36F-5E91-41E3-82D6-FAD4912948DB}" sibTransId="{46B76C4F-20C9-4817-9E39-DBD781E277B6}"/>
    <dgm:cxn modelId="{B9E382DA-9A8F-40B3-893A-9E466BC492B1}" srcId="{2CBB7F0F-CF06-4098-BB77-5F8833712AC3}" destId="{F75F4F14-A55D-454F-BF33-EC9101230B40}" srcOrd="4" destOrd="0" parTransId="{F2BAC6BC-54A5-437C-963E-893444DE0704}" sibTransId="{DD105425-A7F5-40FF-B23F-AA88D547C6E2}"/>
    <dgm:cxn modelId="{79E4EB55-1A6D-4645-9DEA-199E863660D0}" srcId="{2CBB7F0F-CF06-4098-BB77-5F8833712AC3}" destId="{C08C687D-28FF-44CC-81EA-05B8B770F819}" srcOrd="1" destOrd="0" parTransId="{9428F02F-8902-44EC-88FA-1F5D34AB11DD}" sibTransId="{5BDFB40D-FCF5-4937-B4BC-749367A84FC3}"/>
    <dgm:cxn modelId="{31C93AFE-DDCA-4C28-A54D-BC75EE2C4B85}" type="presOf" srcId="{E64E6BDA-620D-4673-B407-F2568D95B6E2}" destId="{4371596C-4E4F-491B-AEF3-4E68B6F102CF}" srcOrd="0" destOrd="0" presId="urn:microsoft.com/office/officeart/2005/8/layout/vList2"/>
    <dgm:cxn modelId="{75B215D3-860D-4B2D-B922-3D2B30A4B9A3}" type="presParOf" srcId="{32BD153E-626A-45BC-AE8E-BC19A7C748E6}" destId="{345E0083-69A2-427E-BD22-3D39850FA260}" srcOrd="0" destOrd="0" presId="urn:microsoft.com/office/officeart/2005/8/layout/vList2"/>
    <dgm:cxn modelId="{A7C6DC76-DCC9-48DC-887D-3D9A6A0E53BE}" type="presParOf" srcId="{32BD153E-626A-45BC-AE8E-BC19A7C748E6}" destId="{C6D45891-B2E5-4E0C-B065-651CA0097079}" srcOrd="1" destOrd="0" presId="urn:microsoft.com/office/officeart/2005/8/layout/vList2"/>
    <dgm:cxn modelId="{93DAE7E2-A6D2-4356-B83B-EEBA49DCBE41}" type="presParOf" srcId="{32BD153E-626A-45BC-AE8E-BC19A7C748E6}" destId="{08D2D507-B73D-4C95-94CC-2F5D0FCD9353}" srcOrd="2" destOrd="0" presId="urn:microsoft.com/office/officeart/2005/8/layout/vList2"/>
    <dgm:cxn modelId="{C12A71B0-6819-4B4B-9918-C57FB1D93F02}" type="presParOf" srcId="{32BD153E-626A-45BC-AE8E-BC19A7C748E6}" destId="{AA94C9CF-FD19-4AA4-9660-0CC98DC003C2}" srcOrd="3" destOrd="0" presId="urn:microsoft.com/office/officeart/2005/8/layout/vList2"/>
    <dgm:cxn modelId="{37EE988C-F51A-47B7-8E3F-729D462F5FC6}" type="presParOf" srcId="{32BD153E-626A-45BC-AE8E-BC19A7C748E6}" destId="{998FDE01-6012-44BD-96B6-028C3143A373}" srcOrd="4" destOrd="0" presId="urn:microsoft.com/office/officeart/2005/8/layout/vList2"/>
    <dgm:cxn modelId="{9E3BA846-3108-47F9-B368-FA176D8E3759}" type="presParOf" srcId="{32BD153E-626A-45BC-AE8E-BC19A7C748E6}" destId="{0784AFA5-2905-4D91-93EC-4F1B879D19AC}" srcOrd="5" destOrd="0" presId="urn:microsoft.com/office/officeart/2005/8/layout/vList2"/>
    <dgm:cxn modelId="{041B21A5-2608-4906-A475-FE8373869A87}" type="presParOf" srcId="{32BD153E-626A-45BC-AE8E-BC19A7C748E6}" destId="{4371596C-4E4F-491B-AEF3-4E68B6F102CF}" srcOrd="6" destOrd="0" presId="urn:microsoft.com/office/officeart/2005/8/layout/vList2"/>
    <dgm:cxn modelId="{3604E3D8-3454-41BE-B965-86138B9A48C1}" type="presParOf" srcId="{32BD153E-626A-45BC-AE8E-BC19A7C748E6}" destId="{860D2877-1F60-4ABC-B5B1-DB876156D82C}" srcOrd="7" destOrd="0" presId="urn:microsoft.com/office/officeart/2005/8/layout/vList2"/>
    <dgm:cxn modelId="{F17A0C37-8D7D-4B7F-A089-A40305E34887}" type="presParOf" srcId="{32BD153E-626A-45BC-AE8E-BC19A7C748E6}" destId="{C832091D-3D7D-43E0-A177-9513CB6A7D3D}"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1536F10-DA7E-4654-A5A9-1DB995F30BFB}"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D2A7B1DE-7FBC-42D0-AA5A-4F82B814BE5E}">
      <dgm:prSet/>
      <dgm:spPr/>
      <dgm:t>
        <a:bodyPr/>
        <a:lstStyle/>
        <a:p>
          <a:r>
            <a:rPr lang="en-US"/>
            <a:t>EVS enlighten us about the importance of protection and conservation of our environment. </a:t>
          </a:r>
        </a:p>
      </dgm:t>
    </dgm:pt>
    <dgm:pt modelId="{8466A7DB-8CEF-43CD-88A1-C7EBFADEAAC0}" type="parTrans" cxnId="{0C88E4F6-F385-4FF7-8F4C-773B6897E165}">
      <dgm:prSet/>
      <dgm:spPr/>
      <dgm:t>
        <a:bodyPr/>
        <a:lstStyle/>
        <a:p>
          <a:endParaRPr lang="en-US"/>
        </a:p>
      </dgm:t>
    </dgm:pt>
    <dgm:pt modelId="{6CEFCD18-555B-43E7-8DCA-977D1DC7904E}" type="sibTrans" cxnId="{0C88E4F6-F385-4FF7-8F4C-773B6897E165}">
      <dgm:prSet/>
      <dgm:spPr/>
      <dgm:t>
        <a:bodyPr/>
        <a:lstStyle/>
        <a:p>
          <a:endParaRPr lang="en-US"/>
        </a:p>
      </dgm:t>
    </dgm:pt>
    <dgm:pt modelId="{1CD7E755-E10C-4DF4-A2CC-CE1FA0773D92}">
      <dgm:prSet/>
      <dgm:spPr/>
      <dgm:t>
        <a:bodyPr/>
        <a:lstStyle/>
        <a:p>
          <a:r>
            <a:rPr lang="en-US"/>
            <a:t>EVS has become significant for the following reasons:</a:t>
          </a:r>
        </a:p>
      </dgm:t>
    </dgm:pt>
    <dgm:pt modelId="{C931B660-5CCB-48E4-AA34-27D12AF86CD5}" type="parTrans" cxnId="{1C9314CB-965F-44B6-A98D-FA778AA88B8E}">
      <dgm:prSet/>
      <dgm:spPr/>
      <dgm:t>
        <a:bodyPr/>
        <a:lstStyle/>
        <a:p>
          <a:endParaRPr lang="en-US"/>
        </a:p>
      </dgm:t>
    </dgm:pt>
    <dgm:pt modelId="{7A9C09BC-205E-4D91-B79D-6F7554E02D09}" type="sibTrans" cxnId="{1C9314CB-965F-44B6-A98D-FA778AA88B8E}">
      <dgm:prSet/>
      <dgm:spPr/>
      <dgm:t>
        <a:bodyPr/>
        <a:lstStyle/>
        <a:p>
          <a:endParaRPr lang="en-US"/>
        </a:p>
      </dgm:t>
    </dgm:pt>
    <dgm:pt modelId="{93931FE6-A01A-404A-B2E1-D577ADBDDBFA}">
      <dgm:prSet/>
      <dgm:spPr/>
      <dgm:t>
        <a:bodyPr/>
        <a:lstStyle/>
        <a:p>
          <a:r>
            <a:rPr lang="en-US"/>
            <a:t>Environmental issues being of international importance.</a:t>
          </a:r>
        </a:p>
      </dgm:t>
    </dgm:pt>
    <dgm:pt modelId="{95ACCFC7-F976-4BFA-ACE7-E65E12E8A875}" type="parTrans" cxnId="{B92F1020-31FD-488B-8CC9-B4AA11BC4AD5}">
      <dgm:prSet/>
      <dgm:spPr/>
      <dgm:t>
        <a:bodyPr/>
        <a:lstStyle/>
        <a:p>
          <a:endParaRPr lang="en-US"/>
        </a:p>
      </dgm:t>
    </dgm:pt>
    <dgm:pt modelId="{DF2C0398-E4CA-4431-B2CD-798C5B2EE411}" type="sibTrans" cxnId="{B92F1020-31FD-488B-8CC9-B4AA11BC4AD5}">
      <dgm:prSet/>
      <dgm:spPr/>
      <dgm:t>
        <a:bodyPr/>
        <a:lstStyle/>
        <a:p>
          <a:endParaRPr lang="en-US"/>
        </a:p>
      </dgm:t>
    </dgm:pt>
    <dgm:pt modelId="{194E4332-EA5F-40B3-9831-2B1CE5D1E46F}">
      <dgm:prSet/>
      <dgm:spPr/>
      <dgm:t>
        <a:bodyPr/>
        <a:lstStyle/>
        <a:p>
          <a:r>
            <a:rPr lang="en-US"/>
            <a:t>Problems cropped in the wake of development.</a:t>
          </a:r>
        </a:p>
      </dgm:t>
    </dgm:pt>
    <dgm:pt modelId="{41B57382-77E0-4559-A051-713CD38B5CDA}" type="parTrans" cxnId="{5563E709-7D02-4729-89AF-346107F45503}">
      <dgm:prSet/>
      <dgm:spPr/>
      <dgm:t>
        <a:bodyPr/>
        <a:lstStyle/>
        <a:p>
          <a:endParaRPr lang="en-US"/>
        </a:p>
      </dgm:t>
    </dgm:pt>
    <dgm:pt modelId="{0D39CFC6-E561-4119-B998-C9C8E1B7CDC0}" type="sibTrans" cxnId="{5563E709-7D02-4729-89AF-346107F45503}">
      <dgm:prSet/>
      <dgm:spPr/>
      <dgm:t>
        <a:bodyPr/>
        <a:lstStyle/>
        <a:p>
          <a:endParaRPr lang="en-US"/>
        </a:p>
      </dgm:t>
    </dgm:pt>
    <dgm:pt modelId="{A8DA126F-87DF-4ECC-8CAA-E4F4CAAE33AA}">
      <dgm:prSet/>
      <dgm:spPr/>
      <dgm:t>
        <a:bodyPr/>
        <a:lstStyle/>
        <a:p>
          <a:r>
            <a:rPr lang="en-US"/>
            <a:t>Explosive increase in pollution.</a:t>
          </a:r>
        </a:p>
      </dgm:t>
    </dgm:pt>
    <dgm:pt modelId="{40187C80-1769-4E3B-9A3B-58BD53D8CB9B}" type="parTrans" cxnId="{7524462C-FB46-477F-948E-AF4CB00FFF98}">
      <dgm:prSet/>
      <dgm:spPr/>
      <dgm:t>
        <a:bodyPr/>
        <a:lstStyle/>
        <a:p>
          <a:endParaRPr lang="en-US"/>
        </a:p>
      </dgm:t>
    </dgm:pt>
    <dgm:pt modelId="{2ABB6AD5-21EC-4F11-8ACC-3A896B1A6162}" type="sibTrans" cxnId="{7524462C-FB46-477F-948E-AF4CB00FFF98}">
      <dgm:prSet/>
      <dgm:spPr/>
      <dgm:t>
        <a:bodyPr/>
        <a:lstStyle/>
        <a:p>
          <a:endParaRPr lang="en-US"/>
        </a:p>
      </dgm:t>
    </dgm:pt>
    <dgm:pt modelId="{726A5FF3-0A45-4256-8BA0-017E74A5AF13}">
      <dgm:prSet/>
      <dgm:spPr/>
      <dgm:t>
        <a:bodyPr/>
        <a:lstStyle/>
        <a:p>
          <a:r>
            <a:rPr lang="en-US"/>
            <a:t>Need for an alternative solution.</a:t>
          </a:r>
        </a:p>
      </dgm:t>
    </dgm:pt>
    <dgm:pt modelId="{2B7124EE-FDC1-434D-B5C2-0B7D349868BE}" type="parTrans" cxnId="{E4692362-9A25-482D-A4AF-C598ABAEFAEB}">
      <dgm:prSet/>
      <dgm:spPr/>
      <dgm:t>
        <a:bodyPr/>
        <a:lstStyle/>
        <a:p>
          <a:endParaRPr lang="en-US"/>
        </a:p>
      </dgm:t>
    </dgm:pt>
    <dgm:pt modelId="{A98791AD-FE09-40A9-B599-6C0D36A77A25}" type="sibTrans" cxnId="{E4692362-9A25-482D-A4AF-C598ABAEFAEB}">
      <dgm:prSet/>
      <dgm:spPr/>
      <dgm:t>
        <a:bodyPr/>
        <a:lstStyle/>
        <a:p>
          <a:endParaRPr lang="en-US"/>
        </a:p>
      </dgm:t>
    </dgm:pt>
    <dgm:pt modelId="{BD1B1829-0682-49B1-803E-34948CDEA5B2}">
      <dgm:prSet/>
      <dgm:spPr/>
      <dgm:t>
        <a:bodyPr/>
        <a:lstStyle/>
        <a:p>
          <a:r>
            <a:rPr lang="en-US"/>
            <a:t>Need to save humanity from extinction.</a:t>
          </a:r>
        </a:p>
      </dgm:t>
    </dgm:pt>
    <dgm:pt modelId="{10DACAFF-E473-44FD-B6FB-09D712BE70D1}" type="parTrans" cxnId="{349B7A20-0C8F-4C4E-BD44-27FF216EE18C}">
      <dgm:prSet/>
      <dgm:spPr/>
      <dgm:t>
        <a:bodyPr/>
        <a:lstStyle/>
        <a:p>
          <a:endParaRPr lang="en-US"/>
        </a:p>
      </dgm:t>
    </dgm:pt>
    <dgm:pt modelId="{E3D79327-EADB-4FAD-A6E8-E3F544AEE99C}" type="sibTrans" cxnId="{349B7A20-0C8F-4C4E-BD44-27FF216EE18C}">
      <dgm:prSet/>
      <dgm:spPr/>
      <dgm:t>
        <a:bodyPr/>
        <a:lstStyle/>
        <a:p>
          <a:endParaRPr lang="en-US"/>
        </a:p>
      </dgm:t>
    </dgm:pt>
    <dgm:pt modelId="{7B93DB45-B992-4516-AE80-EE9D5D1772EC}">
      <dgm:prSet/>
      <dgm:spPr/>
      <dgm:t>
        <a:bodyPr/>
        <a:lstStyle/>
        <a:p>
          <a:r>
            <a:rPr lang="en-US"/>
            <a:t>Need for wise planning of development</a:t>
          </a:r>
        </a:p>
      </dgm:t>
    </dgm:pt>
    <dgm:pt modelId="{B5CD9FA9-7171-4360-A631-48EB4152A3BF}" type="parTrans" cxnId="{F9B91693-CE5F-49D8-8D19-611E24217109}">
      <dgm:prSet/>
      <dgm:spPr/>
      <dgm:t>
        <a:bodyPr/>
        <a:lstStyle/>
        <a:p>
          <a:endParaRPr lang="en-US"/>
        </a:p>
      </dgm:t>
    </dgm:pt>
    <dgm:pt modelId="{6B47D292-D203-479A-8BDB-E459A81D760D}" type="sibTrans" cxnId="{F9B91693-CE5F-49D8-8D19-611E24217109}">
      <dgm:prSet/>
      <dgm:spPr/>
      <dgm:t>
        <a:bodyPr/>
        <a:lstStyle/>
        <a:p>
          <a:endParaRPr lang="en-US"/>
        </a:p>
      </dgm:t>
    </dgm:pt>
    <dgm:pt modelId="{F8B88A5B-5F83-4C6B-A78D-DC1E0BDD8A75}" type="pres">
      <dgm:prSet presAssocID="{51536F10-DA7E-4654-A5A9-1DB995F30BFB}" presName="linear" presStyleCnt="0">
        <dgm:presLayoutVars>
          <dgm:animLvl val="lvl"/>
          <dgm:resizeHandles val="exact"/>
        </dgm:presLayoutVars>
      </dgm:prSet>
      <dgm:spPr/>
      <dgm:t>
        <a:bodyPr/>
        <a:lstStyle/>
        <a:p>
          <a:endParaRPr lang="en-US"/>
        </a:p>
      </dgm:t>
    </dgm:pt>
    <dgm:pt modelId="{1F0E8A1F-2A23-45BD-843D-D19078879BA3}" type="pres">
      <dgm:prSet presAssocID="{D2A7B1DE-7FBC-42D0-AA5A-4F82B814BE5E}" presName="parentText" presStyleLbl="node1" presStyleIdx="0" presStyleCnt="8">
        <dgm:presLayoutVars>
          <dgm:chMax val="0"/>
          <dgm:bulletEnabled val="1"/>
        </dgm:presLayoutVars>
      </dgm:prSet>
      <dgm:spPr/>
      <dgm:t>
        <a:bodyPr/>
        <a:lstStyle/>
        <a:p>
          <a:endParaRPr lang="en-US"/>
        </a:p>
      </dgm:t>
    </dgm:pt>
    <dgm:pt modelId="{4A4DA66A-091E-46C8-AB51-CA9A61589AA6}" type="pres">
      <dgm:prSet presAssocID="{6CEFCD18-555B-43E7-8DCA-977D1DC7904E}" presName="spacer" presStyleCnt="0"/>
      <dgm:spPr/>
    </dgm:pt>
    <dgm:pt modelId="{388F4F9E-5839-4C87-B246-4CE1B6B49197}" type="pres">
      <dgm:prSet presAssocID="{1CD7E755-E10C-4DF4-A2CC-CE1FA0773D92}" presName="parentText" presStyleLbl="node1" presStyleIdx="1" presStyleCnt="8">
        <dgm:presLayoutVars>
          <dgm:chMax val="0"/>
          <dgm:bulletEnabled val="1"/>
        </dgm:presLayoutVars>
      </dgm:prSet>
      <dgm:spPr/>
      <dgm:t>
        <a:bodyPr/>
        <a:lstStyle/>
        <a:p>
          <a:endParaRPr lang="en-US"/>
        </a:p>
      </dgm:t>
    </dgm:pt>
    <dgm:pt modelId="{C411C471-1BE1-481E-99F5-232BF0DA1AF6}" type="pres">
      <dgm:prSet presAssocID="{7A9C09BC-205E-4D91-B79D-6F7554E02D09}" presName="spacer" presStyleCnt="0"/>
      <dgm:spPr/>
    </dgm:pt>
    <dgm:pt modelId="{AF99585F-ADE9-44A1-A8B5-E5E0C8D9CA38}" type="pres">
      <dgm:prSet presAssocID="{93931FE6-A01A-404A-B2E1-D577ADBDDBFA}" presName="parentText" presStyleLbl="node1" presStyleIdx="2" presStyleCnt="8">
        <dgm:presLayoutVars>
          <dgm:chMax val="0"/>
          <dgm:bulletEnabled val="1"/>
        </dgm:presLayoutVars>
      </dgm:prSet>
      <dgm:spPr/>
      <dgm:t>
        <a:bodyPr/>
        <a:lstStyle/>
        <a:p>
          <a:endParaRPr lang="en-US"/>
        </a:p>
      </dgm:t>
    </dgm:pt>
    <dgm:pt modelId="{41F83129-8843-4E9C-B1E3-66E7953C34E5}" type="pres">
      <dgm:prSet presAssocID="{DF2C0398-E4CA-4431-B2CD-798C5B2EE411}" presName="spacer" presStyleCnt="0"/>
      <dgm:spPr/>
    </dgm:pt>
    <dgm:pt modelId="{C98DB76D-50D3-4F0D-956D-D1C770A9EC72}" type="pres">
      <dgm:prSet presAssocID="{194E4332-EA5F-40B3-9831-2B1CE5D1E46F}" presName="parentText" presStyleLbl="node1" presStyleIdx="3" presStyleCnt="8">
        <dgm:presLayoutVars>
          <dgm:chMax val="0"/>
          <dgm:bulletEnabled val="1"/>
        </dgm:presLayoutVars>
      </dgm:prSet>
      <dgm:spPr/>
      <dgm:t>
        <a:bodyPr/>
        <a:lstStyle/>
        <a:p>
          <a:endParaRPr lang="en-US"/>
        </a:p>
      </dgm:t>
    </dgm:pt>
    <dgm:pt modelId="{14B4344A-231A-4EE9-8439-99867767C7BB}" type="pres">
      <dgm:prSet presAssocID="{0D39CFC6-E561-4119-B998-C9C8E1B7CDC0}" presName="spacer" presStyleCnt="0"/>
      <dgm:spPr/>
    </dgm:pt>
    <dgm:pt modelId="{58EE4E1D-44DF-4820-BE28-384ED7C93B5B}" type="pres">
      <dgm:prSet presAssocID="{A8DA126F-87DF-4ECC-8CAA-E4F4CAAE33AA}" presName="parentText" presStyleLbl="node1" presStyleIdx="4" presStyleCnt="8">
        <dgm:presLayoutVars>
          <dgm:chMax val="0"/>
          <dgm:bulletEnabled val="1"/>
        </dgm:presLayoutVars>
      </dgm:prSet>
      <dgm:spPr/>
      <dgm:t>
        <a:bodyPr/>
        <a:lstStyle/>
        <a:p>
          <a:endParaRPr lang="en-US"/>
        </a:p>
      </dgm:t>
    </dgm:pt>
    <dgm:pt modelId="{AE79E35C-A554-48BC-9690-DDFB8E4774C5}" type="pres">
      <dgm:prSet presAssocID="{2ABB6AD5-21EC-4F11-8ACC-3A896B1A6162}" presName="spacer" presStyleCnt="0"/>
      <dgm:spPr/>
    </dgm:pt>
    <dgm:pt modelId="{D6F95814-93A8-4BF2-9385-DD4BB13ECF0D}" type="pres">
      <dgm:prSet presAssocID="{726A5FF3-0A45-4256-8BA0-017E74A5AF13}" presName="parentText" presStyleLbl="node1" presStyleIdx="5" presStyleCnt="8">
        <dgm:presLayoutVars>
          <dgm:chMax val="0"/>
          <dgm:bulletEnabled val="1"/>
        </dgm:presLayoutVars>
      </dgm:prSet>
      <dgm:spPr/>
      <dgm:t>
        <a:bodyPr/>
        <a:lstStyle/>
        <a:p>
          <a:endParaRPr lang="en-US"/>
        </a:p>
      </dgm:t>
    </dgm:pt>
    <dgm:pt modelId="{CEEF4DA7-E24D-4741-BBE5-0D6376635B61}" type="pres">
      <dgm:prSet presAssocID="{A98791AD-FE09-40A9-B599-6C0D36A77A25}" presName="spacer" presStyleCnt="0"/>
      <dgm:spPr/>
    </dgm:pt>
    <dgm:pt modelId="{7C0E26DA-22D8-4E3F-91CA-6AADE5B8EE4F}" type="pres">
      <dgm:prSet presAssocID="{BD1B1829-0682-49B1-803E-34948CDEA5B2}" presName="parentText" presStyleLbl="node1" presStyleIdx="6" presStyleCnt="8">
        <dgm:presLayoutVars>
          <dgm:chMax val="0"/>
          <dgm:bulletEnabled val="1"/>
        </dgm:presLayoutVars>
      </dgm:prSet>
      <dgm:spPr/>
      <dgm:t>
        <a:bodyPr/>
        <a:lstStyle/>
        <a:p>
          <a:endParaRPr lang="en-US"/>
        </a:p>
      </dgm:t>
    </dgm:pt>
    <dgm:pt modelId="{CD4C9212-783E-4365-BF2A-FEB88EDE00E8}" type="pres">
      <dgm:prSet presAssocID="{E3D79327-EADB-4FAD-A6E8-E3F544AEE99C}" presName="spacer" presStyleCnt="0"/>
      <dgm:spPr/>
    </dgm:pt>
    <dgm:pt modelId="{8D28EFE5-A2A0-4E66-BA2D-1860B29DCC30}" type="pres">
      <dgm:prSet presAssocID="{7B93DB45-B992-4516-AE80-EE9D5D1772EC}" presName="parentText" presStyleLbl="node1" presStyleIdx="7" presStyleCnt="8">
        <dgm:presLayoutVars>
          <dgm:chMax val="0"/>
          <dgm:bulletEnabled val="1"/>
        </dgm:presLayoutVars>
      </dgm:prSet>
      <dgm:spPr/>
      <dgm:t>
        <a:bodyPr/>
        <a:lstStyle/>
        <a:p>
          <a:endParaRPr lang="en-US"/>
        </a:p>
      </dgm:t>
    </dgm:pt>
  </dgm:ptLst>
  <dgm:cxnLst>
    <dgm:cxn modelId="{E4692362-9A25-482D-A4AF-C598ABAEFAEB}" srcId="{51536F10-DA7E-4654-A5A9-1DB995F30BFB}" destId="{726A5FF3-0A45-4256-8BA0-017E74A5AF13}" srcOrd="5" destOrd="0" parTransId="{2B7124EE-FDC1-434D-B5C2-0B7D349868BE}" sibTransId="{A98791AD-FE09-40A9-B599-6C0D36A77A25}"/>
    <dgm:cxn modelId="{3E38DF74-17A6-4DB5-B580-437DAB8682AC}" type="presOf" srcId="{194E4332-EA5F-40B3-9831-2B1CE5D1E46F}" destId="{C98DB76D-50D3-4F0D-956D-D1C770A9EC72}" srcOrd="0" destOrd="0" presId="urn:microsoft.com/office/officeart/2005/8/layout/vList2"/>
    <dgm:cxn modelId="{DF0ABE11-51C3-4295-BEEF-6F72006C75D9}" type="presOf" srcId="{51536F10-DA7E-4654-A5A9-1DB995F30BFB}" destId="{F8B88A5B-5F83-4C6B-A78D-DC1E0BDD8A75}" srcOrd="0" destOrd="0" presId="urn:microsoft.com/office/officeart/2005/8/layout/vList2"/>
    <dgm:cxn modelId="{29D5FB99-FD4C-4BC9-A84E-479AF475C032}" type="presOf" srcId="{726A5FF3-0A45-4256-8BA0-017E74A5AF13}" destId="{D6F95814-93A8-4BF2-9385-DD4BB13ECF0D}" srcOrd="0" destOrd="0" presId="urn:microsoft.com/office/officeart/2005/8/layout/vList2"/>
    <dgm:cxn modelId="{1C9314CB-965F-44B6-A98D-FA778AA88B8E}" srcId="{51536F10-DA7E-4654-A5A9-1DB995F30BFB}" destId="{1CD7E755-E10C-4DF4-A2CC-CE1FA0773D92}" srcOrd="1" destOrd="0" parTransId="{C931B660-5CCB-48E4-AA34-27D12AF86CD5}" sibTransId="{7A9C09BC-205E-4D91-B79D-6F7554E02D09}"/>
    <dgm:cxn modelId="{F9B91693-CE5F-49D8-8D19-611E24217109}" srcId="{51536F10-DA7E-4654-A5A9-1DB995F30BFB}" destId="{7B93DB45-B992-4516-AE80-EE9D5D1772EC}" srcOrd="7" destOrd="0" parTransId="{B5CD9FA9-7171-4360-A631-48EB4152A3BF}" sibTransId="{6B47D292-D203-479A-8BDB-E459A81D760D}"/>
    <dgm:cxn modelId="{7524462C-FB46-477F-948E-AF4CB00FFF98}" srcId="{51536F10-DA7E-4654-A5A9-1DB995F30BFB}" destId="{A8DA126F-87DF-4ECC-8CAA-E4F4CAAE33AA}" srcOrd="4" destOrd="0" parTransId="{40187C80-1769-4E3B-9A3B-58BD53D8CB9B}" sibTransId="{2ABB6AD5-21EC-4F11-8ACC-3A896B1A6162}"/>
    <dgm:cxn modelId="{5F67A5B2-7279-4FBB-B236-4D56D523AAFD}" type="presOf" srcId="{1CD7E755-E10C-4DF4-A2CC-CE1FA0773D92}" destId="{388F4F9E-5839-4C87-B246-4CE1B6B49197}" srcOrd="0" destOrd="0" presId="urn:microsoft.com/office/officeart/2005/8/layout/vList2"/>
    <dgm:cxn modelId="{629EFD4A-B625-4A24-8E2C-F0B6F291A47F}" type="presOf" srcId="{A8DA126F-87DF-4ECC-8CAA-E4F4CAAE33AA}" destId="{58EE4E1D-44DF-4820-BE28-384ED7C93B5B}" srcOrd="0" destOrd="0" presId="urn:microsoft.com/office/officeart/2005/8/layout/vList2"/>
    <dgm:cxn modelId="{0C88E4F6-F385-4FF7-8F4C-773B6897E165}" srcId="{51536F10-DA7E-4654-A5A9-1DB995F30BFB}" destId="{D2A7B1DE-7FBC-42D0-AA5A-4F82B814BE5E}" srcOrd="0" destOrd="0" parTransId="{8466A7DB-8CEF-43CD-88A1-C7EBFADEAAC0}" sibTransId="{6CEFCD18-555B-43E7-8DCA-977D1DC7904E}"/>
    <dgm:cxn modelId="{D72FDABA-FC2B-4A4C-A520-C1A607141D5B}" type="presOf" srcId="{D2A7B1DE-7FBC-42D0-AA5A-4F82B814BE5E}" destId="{1F0E8A1F-2A23-45BD-843D-D19078879BA3}" srcOrd="0" destOrd="0" presId="urn:microsoft.com/office/officeart/2005/8/layout/vList2"/>
    <dgm:cxn modelId="{01D313B1-6058-4EF8-8D71-436E21F6D253}" type="presOf" srcId="{7B93DB45-B992-4516-AE80-EE9D5D1772EC}" destId="{8D28EFE5-A2A0-4E66-BA2D-1860B29DCC30}" srcOrd="0" destOrd="0" presId="urn:microsoft.com/office/officeart/2005/8/layout/vList2"/>
    <dgm:cxn modelId="{8BD95106-F462-4ACF-853E-9563DBB82055}" type="presOf" srcId="{93931FE6-A01A-404A-B2E1-D577ADBDDBFA}" destId="{AF99585F-ADE9-44A1-A8B5-E5E0C8D9CA38}" srcOrd="0" destOrd="0" presId="urn:microsoft.com/office/officeart/2005/8/layout/vList2"/>
    <dgm:cxn modelId="{AC9025AF-3BF0-4C0B-9F68-B0B81CD0FD15}" type="presOf" srcId="{BD1B1829-0682-49B1-803E-34948CDEA5B2}" destId="{7C0E26DA-22D8-4E3F-91CA-6AADE5B8EE4F}" srcOrd="0" destOrd="0" presId="urn:microsoft.com/office/officeart/2005/8/layout/vList2"/>
    <dgm:cxn modelId="{349B7A20-0C8F-4C4E-BD44-27FF216EE18C}" srcId="{51536F10-DA7E-4654-A5A9-1DB995F30BFB}" destId="{BD1B1829-0682-49B1-803E-34948CDEA5B2}" srcOrd="6" destOrd="0" parTransId="{10DACAFF-E473-44FD-B6FB-09D712BE70D1}" sibTransId="{E3D79327-EADB-4FAD-A6E8-E3F544AEE99C}"/>
    <dgm:cxn modelId="{5563E709-7D02-4729-89AF-346107F45503}" srcId="{51536F10-DA7E-4654-A5A9-1DB995F30BFB}" destId="{194E4332-EA5F-40B3-9831-2B1CE5D1E46F}" srcOrd="3" destOrd="0" parTransId="{41B57382-77E0-4559-A051-713CD38B5CDA}" sibTransId="{0D39CFC6-E561-4119-B998-C9C8E1B7CDC0}"/>
    <dgm:cxn modelId="{B92F1020-31FD-488B-8CC9-B4AA11BC4AD5}" srcId="{51536F10-DA7E-4654-A5A9-1DB995F30BFB}" destId="{93931FE6-A01A-404A-B2E1-D577ADBDDBFA}" srcOrd="2" destOrd="0" parTransId="{95ACCFC7-F976-4BFA-ACE7-E65E12E8A875}" sibTransId="{DF2C0398-E4CA-4431-B2CD-798C5B2EE411}"/>
    <dgm:cxn modelId="{5CAB2000-E57C-4D37-AF57-118085B05186}" type="presParOf" srcId="{F8B88A5B-5F83-4C6B-A78D-DC1E0BDD8A75}" destId="{1F0E8A1F-2A23-45BD-843D-D19078879BA3}" srcOrd="0" destOrd="0" presId="urn:microsoft.com/office/officeart/2005/8/layout/vList2"/>
    <dgm:cxn modelId="{7F363E1D-0F35-4585-B099-B4652E34E022}" type="presParOf" srcId="{F8B88A5B-5F83-4C6B-A78D-DC1E0BDD8A75}" destId="{4A4DA66A-091E-46C8-AB51-CA9A61589AA6}" srcOrd="1" destOrd="0" presId="urn:microsoft.com/office/officeart/2005/8/layout/vList2"/>
    <dgm:cxn modelId="{AA8DCC72-2850-48BE-B476-11375269F380}" type="presParOf" srcId="{F8B88A5B-5F83-4C6B-A78D-DC1E0BDD8A75}" destId="{388F4F9E-5839-4C87-B246-4CE1B6B49197}" srcOrd="2" destOrd="0" presId="urn:microsoft.com/office/officeart/2005/8/layout/vList2"/>
    <dgm:cxn modelId="{2F868678-EB32-4AEB-9BD9-737A5B406317}" type="presParOf" srcId="{F8B88A5B-5F83-4C6B-A78D-DC1E0BDD8A75}" destId="{C411C471-1BE1-481E-99F5-232BF0DA1AF6}" srcOrd="3" destOrd="0" presId="urn:microsoft.com/office/officeart/2005/8/layout/vList2"/>
    <dgm:cxn modelId="{82758A96-FDA6-43E4-A9E9-B8F0E6A44637}" type="presParOf" srcId="{F8B88A5B-5F83-4C6B-A78D-DC1E0BDD8A75}" destId="{AF99585F-ADE9-44A1-A8B5-E5E0C8D9CA38}" srcOrd="4" destOrd="0" presId="urn:microsoft.com/office/officeart/2005/8/layout/vList2"/>
    <dgm:cxn modelId="{22C70430-49EB-4CFF-8A29-7647625B5498}" type="presParOf" srcId="{F8B88A5B-5F83-4C6B-A78D-DC1E0BDD8A75}" destId="{41F83129-8843-4E9C-B1E3-66E7953C34E5}" srcOrd="5" destOrd="0" presId="urn:microsoft.com/office/officeart/2005/8/layout/vList2"/>
    <dgm:cxn modelId="{219C5C30-8B5F-4228-954F-A3733A42FC5C}" type="presParOf" srcId="{F8B88A5B-5F83-4C6B-A78D-DC1E0BDD8A75}" destId="{C98DB76D-50D3-4F0D-956D-D1C770A9EC72}" srcOrd="6" destOrd="0" presId="urn:microsoft.com/office/officeart/2005/8/layout/vList2"/>
    <dgm:cxn modelId="{4E498FBC-82C0-411A-A835-09FE017465F4}" type="presParOf" srcId="{F8B88A5B-5F83-4C6B-A78D-DC1E0BDD8A75}" destId="{14B4344A-231A-4EE9-8439-99867767C7BB}" srcOrd="7" destOrd="0" presId="urn:microsoft.com/office/officeart/2005/8/layout/vList2"/>
    <dgm:cxn modelId="{E568610B-4FAD-4EB0-A495-6734C68016C9}" type="presParOf" srcId="{F8B88A5B-5F83-4C6B-A78D-DC1E0BDD8A75}" destId="{58EE4E1D-44DF-4820-BE28-384ED7C93B5B}" srcOrd="8" destOrd="0" presId="urn:microsoft.com/office/officeart/2005/8/layout/vList2"/>
    <dgm:cxn modelId="{83CC2A61-240C-4D1A-85F4-877F84A30D4D}" type="presParOf" srcId="{F8B88A5B-5F83-4C6B-A78D-DC1E0BDD8A75}" destId="{AE79E35C-A554-48BC-9690-DDFB8E4774C5}" srcOrd="9" destOrd="0" presId="urn:microsoft.com/office/officeart/2005/8/layout/vList2"/>
    <dgm:cxn modelId="{B90E4965-D2A5-4F89-8B1B-7698061ECE13}" type="presParOf" srcId="{F8B88A5B-5F83-4C6B-A78D-DC1E0BDD8A75}" destId="{D6F95814-93A8-4BF2-9385-DD4BB13ECF0D}" srcOrd="10" destOrd="0" presId="urn:microsoft.com/office/officeart/2005/8/layout/vList2"/>
    <dgm:cxn modelId="{A53B02DE-8020-4408-83C0-927C371573CC}" type="presParOf" srcId="{F8B88A5B-5F83-4C6B-A78D-DC1E0BDD8A75}" destId="{CEEF4DA7-E24D-4741-BBE5-0D6376635B61}" srcOrd="11" destOrd="0" presId="urn:microsoft.com/office/officeart/2005/8/layout/vList2"/>
    <dgm:cxn modelId="{758C2DE0-C8C3-46AC-BD2A-430D8931AC20}" type="presParOf" srcId="{F8B88A5B-5F83-4C6B-A78D-DC1E0BDD8A75}" destId="{7C0E26DA-22D8-4E3F-91CA-6AADE5B8EE4F}" srcOrd="12" destOrd="0" presId="urn:microsoft.com/office/officeart/2005/8/layout/vList2"/>
    <dgm:cxn modelId="{78FBBBED-B1BE-489F-A3D4-1D27D1CA9095}" type="presParOf" srcId="{F8B88A5B-5F83-4C6B-A78D-DC1E0BDD8A75}" destId="{CD4C9212-783E-4365-BF2A-FEB88EDE00E8}" srcOrd="13" destOrd="0" presId="urn:microsoft.com/office/officeart/2005/8/layout/vList2"/>
    <dgm:cxn modelId="{23C39CBA-461D-4D41-AA80-76195F9823DA}" type="presParOf" srcId="{F8B88A5B-5F83-4C6B-A78D-DC1E0BDD8A75}" destId="{8D28EFE5-A2A0-4E66-BA2D-1860B29DCC30}"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957BC95-5D54-46CA-8AAB-5C3B3644E46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EFEA1716-4356-4D0E-A1BE-65375AFEE249}">
      <dgm:prSet/>
      <dgm:spPr/>
      <dgm:t>
        <a:bodyPr/>
        <a:lstStyle/>
        <a:p>
          <a:r>
            <a:rPr lang="en-US"/>
            <a:t>Conservation of energy and fast depleting natural resources.</a:t>
          </a:r>
        </a:p>
      </dgm:t>
    </dgm:pt>
    <dgm:pt modelId="{9943E838-5A57-4C14-8A45-63517F9E6904}" type="parTrans" cxnId="{35B9301C-95B3-4E75-9631-BDBF1871FD6C}">
      <dgm:prSet/>
      <dgm:spPr/>
      <dgm:t>
        <a:bodyPr/>
        <a:lstStyle/>
        <a:p>
          <a:endParaRPr lang="en-US"/>
        </a:p>
      </dgm:t>
    </dgm:pt>
    <dgm:pt modelId="{895FF888-EC59-440E-A931-6ACF30A2E7AE}" type="sibTrans" cxnId="{35B9301C-95B3-4E75-9631-BDBF1871FD6C}">
      <dgm:prSet/>
      <dgm:spPr/>
      <dgm:t>
        <a:bodyPr/>
        <a:lstStyle/>
        <a:p>
          <a:endParaRPr lang="en-US"/>
        </a:p>
      </dgm:t>
    </dgm:pt>
    <dgm:pt modelId="{618CB79C-183C-48D0-BD15-903B1896BDAF}">
      <dgm:prSet/>
      <dgm:spPr/>
      <dgm:t>
        <a:bodyPr/>
        <a:lstStyle/>
        <a:p>
          <a:r>
            <a:rPr lang="en-US"/>
            <a:t>Increase in economic productivity.</a:t>
          </a:r>
        </a:p>
      </dgm:t>
    </dgm:pt>
    <dgm:pt modelId="{703FDF00-75EA-4AA3-93C0-E873C368AAB1}" type="parTrans" cxnId="{6F45D452-3634-4CE5-A4DD-AE5D1DDDB573}">
      <dgm:prSet/>
      <dgm:spPr/>
      <dgm:t>
        <a:bodyPr/>
        <a:lstStyle/>
        <a:p>
          <a:endParaRPr lang="en-US"/>
        </a:p>
      </dgm:t>
    </dgm:pt>
    <dgm:pt modelId="{97696EF7-AF42-4AA0-87BB-0327FCE4C87F}" type="sibTrans" cxnId="{6F45D452-3634-4CE5-A4DD-AE5D1DDDB573}">
      <dgm:prSet/>
      <dgm:spPr/>
      <dgm:t>
        <a:bodyPr/>
        <a:lstStyle/>
        <a:p>
          <a:endParaRPr lang="en-US"/>
        </a:p>
      </dgm:t>
    </dgm:pt>
    <dgm:pt modelId="{7F9F5540-9A23-4064-969F-9EAD627D1689}">
      <dgm:prSet/>
      <dgm:spPr/>
      <dgm:t>
        <a:bodyPr/>
        <a:lstStyle/>
        <a:p>
          <a:r>
            <a:rPr lang="en-US"/>
            <a:t>Imparting knowledge about waste management, treatment and disposal.</a:t>
          </a:r>
        </a:p>
      </dgm:t>
    </dgm:pt>
    <dgm:pt modelId="{73989758-6A3F-4087-9DB5-3D1F1D4F1975}" type="parTrans" cxnId="{C15F0DB2-0F89-48B8-9763-9DEA4AAB11D6}">
      <dgm:prSet/>
      <dgm:spPr/>
      <dgm:t>
        <a:bodyPr/>
        <a:lstStyle/>
        <a:p>
          <a:endParaRPr lang="en-US"/>
        </a:p>
      </dgm:t>
    </dgm:pt>
    <dgm:pt modelId="{2D44F53C-3D26-461F-9B80-FDAF41BFB9BB}" type="sibTrans" cxnId="{C15F0DB2-0F89-48B8-9763-9DEA4AAB11D6}">
      <dgm:prSet/>
      <dgm:spPr/>
      <dgm:t>
        <a:bodyPr/>
        <a:lstStyle/>
        <a:p>
          <a:endParaRPr lang="en-US"/>
        </a:p>
      </dgm:t>
    </dgm:pt>
    <dgm:pt modelId="{DAB98433-3957-4688-9E16-FFEFF08BB089}">
      <dgm:prSet/>
      <dgm:spPr/>
      <dgm:t>
        <a:bodyPr/>
        <a:lstStyle/>
        <a:p>
          <a:r>
            <a:rPr lang="en-US"/>
            <a:t>Develop social responsibility towards environment protection.</a:t>
          </a:r>
        </a:p>
      </dgm:t>
    </dgm:pt>
    <dgm:pt modelId="{24092A31-6E57-49F6-BF36-FD8557BB7C34}" type="parTrans" cxnId="{3462D4AF-7C3F-4E04-8452-D2ED67E9F145}">
      <dgm:prSet/>
      <dgm:spPr/>
      <dgm:t>
        <a:bodyPr/>
        <a:lstStyle/>
        <a:p>
          <a:endParaRPr lang="en-US"/>
        </a:p>
      </dgm:t>
    </dgm:pt>
    <dgm:pt modelId="{E161D32F-082C-47D3-AF53-C4DE4B05D8C3}" type="sibTrans" cxnId="{3462D4AF-7C3F-4E04-8452-D2ED67E9F145}">
      <dgm:prSet/>
      <dgm:spPr/>
      <dgm:t>
        <a:bodyPr/>
        <a:lstStyle/>
        <a:p>
          <a:endParaRPr lang="en-US"/>
        </a:p>
      </dgm:t>
    </dgm:pt>
    <dgm:pt modelId="{B78AF4B1-9773-49C2-AA7D-474C0EEAB605}">
      <dgm:prSet/>
      <dgm:spPr/>
      <dgm:t>
        <a:bodyPr/>
        <a:lstStyle/>
        <a:p>
          <a:r>
            <a:rPr lang="en-US"/>
            <a:t>Creating awareness to control population.</a:t>
          </a:r>
        </a:p>
      </dgm:t>
    </dgm:pt>
    <dgm:pt modelId="{F09F971E-E0FE-4C64-8F19-57E4E4A43673}" type="parTrans" cxnId="{7F0972F3-D1B0-4E17-97E2-1B8D0969A64D}">
      <dgm:prSet/>
      <dgm:spPr/>
      <dgm:t>
        <a:bodyPr/>
        <a:lstStyle/>
        <a:p>
          <a:endParaRPr lang="en-US"/>
        </a:p>
      </dgm:t>
    </dgm:pt>
    <dgm:pt modelId="{61DA834C-1C81-4BDD-9CB4-08ADF0482032}" type="sibTrans" cxnId="{7F0972F3-D1B0-4E17-97E2-1B8D0969A64D}">
      <dgm:prSet/>
      <dgm:spPr/>
      <dgm:t>
        <a:bodyPr/>
        <a:lstStyle/>
        <a:p>
          <a:endParaRPr lang="en-US"/>
        </a:p>
      </dgm:t>
    </dgm:pt>
    <dgm:pt modelId="{7257F9AA-7CE6-4AAC-82DE-5A110AD83854}">
      <dgm:prSet/>
      <dgm:spPr/>
      <dgm:t>
        <a:bodyPr/>
        <a:lstStyle/>
        <a:p>
          <a:r>
            <a:rPr lang="en-US"/>
            <a:t>Inculcating attitude and values towards understanding interdependence of nature, man and work towards sustainable development. </a:t>
          </a:r>
        </a:p>
      </dgm:t>
    </dgm:pt>
    <dgm:pt modelId="{D332BC73-3B53-4F17-9FFC-5207AFFA2A5C}" type="parTrans" cxnId="{75E7AAE0-DA58-4DB5-9CF8-ABA1444345E2}">
      <dgm:prSet/>
      <dgm:spPr/>
      <dgm:t>
        <a:bodyPr/>
        <a:lstStyle/>
        <a:p>
          <a:endParaRPr lang="en-US"/>
        </a:p>
      </dgm:t>
    </dgm:pt>
    <dgm:pt modelId="{BFB30C18-2CE0-4A8B-84A6-2C1D2BB49D9D}" type="sibTrans" cxnId="{75E7AAE0-DA58-4DB5-9CF8-ABA1444345E2}">
      <dgm:prSet/>
      <dgm:spPr/>
      <dgm:t>
        <a:bodyPr/>
        <a:lstStyle/>
        <a:p>
          <a:endParaRPr lang="en-US"/>
        </a:p>
      </dgm:t>
    </dgm:pt>
    <dgm:pt modelId="{52560D1D-6399-45CC-B104-EB11B2FEB8F2}" type="pres">
      <dgm:prSet presAssocID="{9957BC95-5D54-46CA-8AAB-5C3B3644E46D}" presName="linear" presStyleCnt="0">
        <dgm:presLayoutVars>
          <dgm:animLvl val="lvl"/>
          <dgm:resizeHandles val="exact"/>
        </dgm:presLayoutVars>
      </dgm:prSet>
      <dgm:spPr/>
      <dgm:t>
        <a:bodyPr/>
        <a:lstStyle/>
        <a:p>
          <a:endParaRPr lang="en-US"/>
        </a:p>
      </dgm:t>
    </dgm:pt>
    <dgm:pt modelId="{7BF02C3E-E493-4862-AF77-4CB111E3E469}" type="pres">
      <dgm:prSet presAssocID="{EFEA1716-4356-4D0E-A1BE-65375AFEE249}" presName="parentText" presStyleLbl="node1" presStyleIdx="0" presStyleCnt="6">
        <dgm:presLayoutVars>
          <dgm:chMax val="0"/>
          <dgm:bulletEnabled val="1"/>
        </dgm:presLayoutVars>
      </dgm:prSet>
      <dgm:spPr/>
      <dgm:t>
        <a:bodyPr/>
        <a:lstStyle/>
        <a:p>
          <a:endParaRPr lang="en-US"/>
        </a:p>
      </dgm:t>
    </dgm:pt>
    <dgm:pt modelId="{4BFAC7F5-DB5E-44C8-B549-04F34DB47284}" type="pres">
      <dgm:prSet presAssocID="{895FF888-EC59-440E-A931-6ACF30A2E7AE}" presName="spacer" presStyleCnt="0"/>
      <dgm:spPr/>
    </dgm:pt>
    <dgm:pt modelId="{A4B77EBB-0BCF-40FF-AEF0-CCC5F947DA8F}" type="pres">
      <dgm:prSet presAssocID="{618CB79C-183C-48D0-BD15-903B1896BDAF}" presName="parentText" presStyleLbl="node1" presStyleIdx="1" presStyleCnt="6">
        <dgm:presLayoutVars>
          <dgm:chMax val="0"/>
          <dgm:bulletEnabled val="1"/>
        </dgm:presLayoutVars>
      </dgm:prSet>
      <dgm:spPr/>
      <dgm:t>
        <a:bodyPr/>
        <a:lstStyle/>
        <a:p>
          <a:endParaRPr lang="en-US"/>
        </a:p>
      </dgm:t>
    </dgm:pt>
    <dgm:pt modelId="{7E511768-8E69-4D67-A3C0-8CA1C86C81DB}" type="pres">
      <dgm:prSet presAssocID="{97696EF7-AF42-4AA0-87BB-0327FCE4C87F}" presName="spacer" presStyleCnt="0"/>
      <dgm:spPr/>
    </dgm:pt>
    <dgm:pt modelId="{80E03A66-ECD0-4B8A-8C86-5EE3D3164DD0}" type="pres">
      <dgm:prSet presAssocID="{7F9F5540-9A23-4064-969F-9EAD627D1689}" presName="parentText" presStyleLbl="node1" presStyleIdx="2" presStyleCnt="6">
        <dgm:presLayoutVars>
          <dgm:chMax val="0"/>
          <dgm:bulletEnabled val="1"/>
        </dgm:presLayoutVars>
      </dgm:prSet>
      <dgm:spPr/>
      <dgm:t>
        <a:bodyPr/>
        <a:lstStyle/>
        <a:p>
          <a:endParaRPr lang="en-US"/>
        </a:p>
      </dgm:t>
    </dgm:pt>
    <dgm:pt modelId="{1252925F-F19C-4CC6-8F6F-DAA3D112CB37}" type="pres">
      <dgm:prSet presAssocID="{2D44F53C-3D26-461F-9B80-FDAF41BFB9BB}" presName="spacer" presStyleCnt="0"/>
      <dgm:spPr/>
    </dgm:pt>
    <dgm:pt modelId="{C60B8E9C-BB1C-49EF-AD57-946589703DA3}" type="pres">
      <dgm:prSet presAssocID="{DAB98433-3957-4688-9E16-FFEFF08BB089}" presName="parentText" presStyleLbl="node1" presStyleIdx="3" presStyleCnt="6">
        <dgm:presLayoutVars>
          <dgm:chMax val="0"/>
          <dgm:bulletEnabled val="1"/>
        </dgm:presLayoutVars>
      </dgm:prSet>
      <dgm:spPr/>
      <dgm:t>
        <a:bodyPr/>
        <a:lstStyle/>
        <a:p>
          <a:endParaRPr lang="en-US"/>
        </a:p>
      </dgm:t>
    </dgm:pt>
    <dgm:pt modelId="{85C76677-3BD4-44D2-8787-FF07625351A5}" type="pres">
      <dgm:prSet presAssocID="{E161D32F-082C-47D3-AF53-C4DE4B05D8C3}" presName="spacer" presStyleCnt="0"/>
      <dgm:spPr/>
    </dgm:pt>
    <dgm:pt modelId="{F6D3E2FC-AE64-4664-98C6-33B34F9FD398}" type="pres">
      <dgm:prSet presAssocID="{B78AF4B1-9773-49C2-AA7D-474C0EEAB605}" presName="parentText" presStyleLbl="node1" presStyleIdx="4" presStyleCnt="6">
        <dgm:presLayoutVars>
          <dgm:chMax val="0"/>
          <dgm:bulletEnabled val="1"/>
        </dgm:presLayoutVars>
      </dgm:prSet>
      <dgm:spPr/>
      <dgm:t>
        <a:bodyPr/>
        <a:lstStyle/>
        <a:p>
          <a:endParaRPr lang="en-US"/>
        </a:p>
      </dgm:t>
    </dgm:pt>
    <dgm:pt modelId="{410B286E-698D-4ABB-BCBE-BC83CC63573E}" type="pres">
      <dgm:prSet presAssocID="{61DA834C-1C81-4BDD-9CB4-08ADF0482032}" presName="spacer" presStyleCnt="0"/>
      <dgm:spPr/>
    </dgm:pt>
    <dgm:pt modelId="{31F8F2C4-5F09-46D9-AAFD-9610881BCDFA}" type="pres">
      <dgm:prSet presAssocID="{7257F9AA-7CE6-4AAC-82DE-5A110AD83854}" presName="parentText" presStyleLbl="node1" presStyleIdx="5" presStyleCnt="6">
        <dgm:presLayoutVars>
          <dgm:chMax val="0"/>
          <dgm:bulletEnabled val="1"/>
        </dgm:presLayoutVars>
      </dgm:prSet>
      <dgm:spPr/>
      <dgm:t>
        <a:bodyPr/>
        <a:lstStyle/>
        <a:p>
          <a:endParaRPr lang="en-US"/>
        </a:p>
      </dgm:t>
    </dgm:pt>
  </dgm:ptLst>
  <dgm:cxnLst>
    <dgm:cxn modelId="{75E7AAE0-DA58-4DB5-9CF8-ABA1444345E2}" srcId="{9957BC95-5D54-46CA-8AAB-5C3B3644E46D}" destId="{7257F9AA-7CE6-4AAC-82DE-5A110AD83854}" srcOrd="5" destOrd="0" parTransId="{D332BC73-3B53-4F17-9FFC-5207AFFA2A5C}" sibTransId="{BFB30C18-2CE0-4A8B-84A6-2C1D2BB49D9D}"/>
    <dgm:cxn modelId="{308DCBE4-84BD-450C-8C39-0B5EC18B6C26}" type="presOf" srcId="{7257F9AA-7CE6-4AAC-82DE-5A110AD83854}" destId="{31F8F2C4-5F09-46D9-AAFD-9610881BCDFA}" srcOrd="0" destOrd="0" presId="urn:microsoft.com/office/officeart/2005/8/layout/vList2"/>
    <dgm:cxn modelId="{0ACF9A51-BE53-4602-AF97-941298B8E708}" type="presOf" srcId="{9957BC95-5D54-46CA-8AAB-5C3B3644E46D}" destId="{52560D1D-6399-45CC-B104-EB11B2FEB8F2}" srcOrd="0" destOrd="0" presId="urn:microsoft.com/office/officeart/2005/8/layout/vList2"/>
    <dgm:cxn modelId="{5C18664C-42DC-46C2-B22C-7A7E8CA1B737}" type="presOf" srcId="{7F9F5540-9A23-4064-969F-9EAD627D1689}" destId="{80E03A66-ECD0-4B8A-8C86-5EE3D3164DD0}" srcOrd="0" destOrd="0" presId="urn:microsoft.com/office/officeart/2005/8/layout/vList2"/>
    <dgm:cxn modelId="{3650D3FB-333D-44EE-99D5-15E6516893B5}" type="presOf" srcId="{EFEA1716-4356-4D0E-A1BE-65375AFEE249}" destId="{7BF02C3E-E493-4862-AF77-4CB111E3E469}" srcOrd="0" destOrd="0" presId="urn:microsoft.com/office/officeart/2005/8/layout/vList2"/>
    <dgm:cxn modelId="{C15F0DB2-0F89-48B8-9763-9DEA4AAB11D6}" srcId="{9957BC95-5D54-46CA-8AAB-5C3B3644E46D}" destId="{7F9F5540-9A23-4064-969F-9EAD627D1689}" srcOrd="2" destOrd="0" parTransId="{73989758-6A3F-4087-9DB5-3D1F1D4F1975}" sibTransId="{2D44F53C-3D26-461F-9B80-FDAF41BFB9BB}"/>
    <dgm:cxn modelId="{AFF385F2-38FD-4B1D-A3AB-E1F51F61C36E}" type="presOf" srcId="{DAB98433-3957-4688-9E16-FFEFF08BB089}" destId="{C60B8E9C-BB1C-49EF-AD57-946589703DA3}" srcOrd="0" destOrd="0" presId="urn:microsoft.com/office/officeart/2005/8/layout/vList2"/>
    <dgm:cxn modelId="{7F0972F3-D1B0-4E17-97E2-1B8D0969A64D}" srcId="{9957BC95-5D54-46CA-8AAB-5C3B3644E46D}" destId="{B78AF4B1-9773-49C2-AA7D-474C0EEAB605}" srcOrd="4" destOrd="0" parTransId="{F09F971E-E0FE-4C64-8F19-57E4E4A43673}" sibTransId="{61DA834C-1C81-4BDD-9CB4-08ADF0482032}"/>
    <dgm:cxn modelId="{3462D4AF-7C3F-4E04-8452-D2ED67E9F145}" srcId="{9957BC95-5D54-46CA-8AAB-5C3B3644E46D}" destId="{DAB98433-3957-4688-9E16-FFEFF08BB089}" srcOrd="3" destOrd="0" parTransId="{24092A31-6E57-49F6-BF36-FD8557BB7C34}" sibTransId="{E161D32F-082C-47D3-AF53-C4DE4B05D8C3}"/>
    <dgm:cxn modelId="{8D811379-2EF5-4E73-8D30-8B4CCE22B647}" type="presOf" srcId="{B78AF4B1-9773-49C2-AA7D-474C0EEAB605}" destId="{F6D3E2FC-AE64-4664-98C6-33B34F9FD398}" srcOrd="0" destOrd="0" presId="urn:microsoft.com/office/officeart/2005/8/layout/vList2"/>
    <dgm:cxn modelId="{35B9301C-95B3-4E75-9631-BDBF1871FD6C}" srcId="{9957BC95-5D54-46CA-8AAB-5C3B3644E46D}" destId="{EFEA1716-4356-4D0E-A1BE-65375AFEE249}" srcOrd="0" destOrd="0" parTransId="{9943E838-5A57-4C14-8A45-63517F9E6904}" sibTransId="{895FF888-EC59-440E-A931-6ACF30A2E7AE}"/>
    <dgm:cxn modelId="{6F45D452-3634-4CE5-A4DD-AE5D1DDDB573}" srcId="{9957BC95-5D54-46CA-8AAB-5C3B3644E46D}" destId="{618CB79C-183C-48D0-BD15-903B1896BDAF}" srcOrd="1" destOrd="0" parTransId="{703FDF00-75EA-4AA3-93C0-E873C368AAB1}" sibTransId="{97696EF7-AF42-4AA0-87BB-0327FCE4C87F}"/>
    <dgm:cxn modelId="{5B23E231-5D23-4EEF-981F-7C74A397C217}" type="presOf" srcId="{618CB79C-183C-48D0-BD15-903B1896BDAF}" destId="{A4B77EBB-0BCF-40FF-AEF0-CCC5F947DA8F}" srcOrd="0" destOrd="0" presId="urn:microsoft.com/office/officeart/2005/8/layout/vList2"/>
    <dgm:cxn modelId="{D536D521-83A4-4B49-B539-39D838F10AEF}" type="presParOf" srcId="{52560D1D-6399-45CC-B104-EB11B2FEB8F2}" destId="{7BF02C3E-E493-4862-AF77-4CB111E3E469}" srcOrd="0" destOrd="0" presId="urn:microsoft.com/office/officeart/2005/8/layout/vList2"/>
    <dgm:cxn modelId="{DDBD14F8-D0F8-4FE5-A42B-B479AC018731}" type="presParOf" srcId="{52560D1D-6399-45CC-B104-EB11B2FEB8F2}" destId="{4BFAC7F5-DB5E-44C8-B549-04F34DB47284}" srcOrd="1" destOrd="0" presId="urn:microsoft.com/office/officeart/2005/8/layout/vList2"/>
    <dgm:cxn modelId="{2E775444-0B17-4E91-B5B4-0B2F2995F7D5}" type="presParOf" srcId="{52560D1D-6399-45CC-B104-EB11B2FEB8F2}" destId="{A4B77EBB-0BCF-40FF-AEF0-CCC5F947DA8F}" srcOrd="2" destOrd="0" presId="urn:microsoft.com/office/officeart/2005/8/layout/vList2"/>
    <dgm:cxn modelId="{216A3CB3-37F0-45A8-8888-F40B03DB663E}" type="presParOf" srcId="{52560D1D-6399-45CC-B104-EB11B2FEB8F2}" destId="{7E511768-8E69-4D67-A3C0-8CA1C86C81DB}" srcOrd="3" destOrd="0" presId="urn:microsoft.com/office/officeart/2005/8/layout/vList2"/>
    <dgm:cxn modelId="{895B1179-F9DD-4374-B270-327A5D7C9A93}" type="presParOf" srcId="{52560D1D-6399-45CC-B104-EB11B2FEB8F2}" destId="{80E03A66-ECD0-4B8A-8C86-5EE3D3164DD0}" srcOrd="4" destOrd="0" presId="urn:microsoft.com/office/officeart/2005/8/layout/vList2"/>
    <dgm:cxn modelId="{0D1B0B88-8BEE-487A-971E-2505A03FBDEF}" type="presParOf" srcId="{52560D1D-6399-45CC-B104-EB11B2FEB8F2}" destId="{1252925F-F19C-4CC6-8F6F-DAA3D112CB37}" srcOrd="5" destOrd="0" presId="urn:microsoft.com/office/officeart/2005/8/layout/vList2"/>
    <dgm:cxn modelId="{26F6B539-C0AF-499B-A1E6-44078247C6CA}" type="presParOf" srcId="{52560D1D-6399-45CC-B104-EB11B2FEB8F2}" destId="{C60B8E9C-BB1C-49EF-AD57-946589703DA3}" srcOrd="6" destOrd="0" presId="urn:microsoft.com/office/officeart/2005/8/layout/vList2"/>
    <dgm:cxn modelId="{5291F898-DCE8-49B2-9C38-9CF7A52270DD}" type="presParOf" srcId="{52560D1D-6399-45CC-B104-EB11B2FEB8F2}" destId="{85C76677-3BD4-44D2-8787-FF07625351A5}" srcOrd="7" destOrd="0" presId="urn:microsoft.com/office/officeart/2005/8/layout/vList2"/>
    <dgm:cxn modelId="{4E0EBE58-6E43-418E-A4D9-6ED995FC640A}" type="presParOf" srcId="{52560D1D-6399-45CC-B104-EB11B2FEB8F2}" destId="{F6D3E2FC-AE64-4664-98C6-33B34F9FD398}" srcOrd="8" destOrd="0" presId="urn:microsoft.com/office/officeart/2005/8/layout/vList2"/>
    <dgm:cxn modelId="{DAB06EAE-7441-4E31-9CC4-AF619B32D10E}" type="presParOf" srcId="{52560D1D-6399-45CC-B104-EB11B2FEB8F2}" destId="{410B286E-698D-4ABB-BCBE-BC83CC63573E}" srcOrd="9" destOrd="0" presId="urn:microsoft.com/office/officeart/2005/8/layout/vList2"/>
    <dgm:cxn modelId="{34F11858-53FC-4412-9A11-7F08882B1AE0}" type="presParOf" srcId="{52560D1D-6399-45CC-B104-EB11B2FEB8F2}" destId="{31F8F2C4-5F09-46D9-AAFD-9610881BCDFA}"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5E0083-69A2-427E-BD22-3D39850FA260}">
      <dsp:nvSpPr>
        <dsp:cNvPr id="0" name=""/>
        <dsp:cNvSpPr/>
      </dsp:nvSpPr>
      <dsp:spPr>
        <a:xfrm>
          <a:off x="0" y="6826"/>
          <a:ext cx="10515600" cy="7915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a:t>Awareness</a:t>
          </a:r>
        </a:p>
      </dsp:txBody>
      <dsp:txXfrm>
        <a:off x="38638" y="45464"/>
        <a:ext cx="10438324" cy="714229"/>
      </dsp:txXfrm>
    </dsp:sp>
    <dsp:sp modelId="{08D2D507-B73D-4C95-94CC-2F5D0FCD9353}">
      <dsp:nvSpPr>
        <dsp:cNvPr id="0" name=""/>
        <dsp:cNvSpPr/>
      </dsp:nvSpPr>
      <dsp:spPr>
        <a:xfrm>
          <a:off x="0" y="893371"/>
          <a:ext cx="10515600" cy="7915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a:t>Knowledge</a:t>
          </a:r>
        </a:p>
      </dsp:txBody>
      <dsp:txXfrm>
        <a:off x="38638" y="932009"/>
        <a:ext cx="10438324" cy="714229"/>
      </dsp:txXfrm>
    </dsp:sp>
    <dsp:sp modelId="{998FDE01-6012-44BD-96B6-028C3143A373}">
      <dsp:nvSpPr>
        <dsp:cNvPr id="0" name=""/>
        <dsp:cNvSpPr/>
      </dsp:nvSpPr>
      <dsp:spPr>
        <a:xfrm>
          <a:off x="0" y="1779916"/>
          <a:ext cx="10515600" cy="7915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a:t>Attitude</a:t>
          </a:r>
        </a:p>
      </dsp:txBody>
      <dsp:txXfrm>
        <a:off x="38638" y="1818554"/>
        <a:ext cx="10438324" cy="714229"/>
      </dsp:txXfrm>
    </dsp:sp>
    <dsp:sp modelId="{4371596C-4E4F-491B-AEF3-4E68B6F102CF}">
      <dsp:nvSpPr>
        <dsp:cNvPr id="0" name=""/>
        <dsp:cNvSpPr/>
      </dsp:nvSpPr>
      <dsp:spPr>
        <a:xfrm>
          <a:off x="0" y="2666461"/>
          <a:ext cx="10515600" cy="7915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a:t>Skill</a:t>
          </a:r>
        </a:p>
      </dsp:txBody>
      <dsp:txXfrm>
        <a:off x="38638" y="2705099"/>
        <a:ext cx="10438324" cy="714229"/>
      </dsp:txXfrm>
    </dsp:sp>
    <dsp:sp modelId="{C832091D-3D7D-43E0-A177-9513CB6A7D3D}">
      <dsp:nvSpPr>
        <dsp:cNvPr id="0" name=""/>
        <dsp:cNvSpPr/>
      </dsp:nvSpPr>
      <dsp:spPr>
        <a:xfrm>
          <a:off x="0" y="3553006"/>
          <a:ext cx="10515600" cy="7915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a:t>Participation</a:t>
          </a:r>
        </a:p>
      </dsp:txBody>
      <dsp:txXfrm>
        <a:off x="38638" y="3591644"/>
        <a:ext cx="10438324" cy="7142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0E8A1F-2A23-45BD-843D-D19078879BA3}">
      <dsp:nvSpPr>
        <dsp:cNvPr id="0" name=""/>
        <dsp:cNvSpPr/>
      </dsp:nvSpPr>
      <dsp:spPr>
        <a:xfrm>
          <a:off x="0" y="326279"/>
          <a:ext cx="10515600"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EVS enlighten us about the importance of protection and conservation of our environment. </a:t>
          </a:r>
        </a:p>
      </dsp:txBody>
      <dsp:txXfrm>
        <a:off x="24588" y="350867"/>
        <a:ext cx="10466424" cy="454509"/>
      </dsp:txXfrm>
    </dsp:sp>
    <dsp:sp modelId="{388F4F9E-5839-4C87-B246-4CE1B6B49197}">
      <dsp:nvSpPr>
        <dsp:cNvPr id="0" name=""/>
        <dsp:cNvSpPr/>
      </dsp:nvSpPr>
      <dsp:spPr>
        <a:xfrm>
          <a:off x="0" y="890445"/>
          <a:ext cx="10515600"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EVS has become significant for the following reasons:</a:t>
          </a:r>
        </a:p>
      </dsp:txBody>
      <dsp:txXfrm>
        <a:off x="24588" y="915033"/>
        <a:ext cx="10466424" cy="454509"/>
      </dsp:txXfrm>
    </dsp:sp>
    <dsp:sp modelId="{AF99585F-ADE9-44A1-A8B5-E5E0C8D9CA38}">
      <dsp:nvSpPr>
        <dsp:cNvPr id="0" name=""/>
        <dsp:cNvSpPr/>
      </dsp:nvSpPr>
      <dsp:spPr>
        <a:xfrm>
          <a:off x="0" y="1454610"/>
          <a:ext cx="10515600"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Environmental issues being of international importance.</a:t>
          </a:r>
        </a:p>
      </dsp:txBody>
      <dsp:txXfrm>
        <a:off x="24588" y="1479198"/>
        <a:ext cx="10466424" cy="454509"/>
      </dsp:txXfrm>
    </dsp:sp>
    <dsp:sp modelId="{C98DB76D-50D3-4F0D-956D-D1C770A9EC72}">
      <dsp:nvSpPr>
        <dsp:cNvPr id="0" name=""/>
        <dsp:cNvSpPr/>
      </dsp:nvSpPr>
      <dsp:spPr>
        <a:xfrm>
          <a:off x="0" y="2018774"/>
          <a:ext cx="10515600"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Problems cropped in the wake of development.</a:t>
          </a:r>
        </a:p>
      </dsp:txBody>
      <dsp:txXfrm>
        <a:off x="24588" y="2043362"/>
        <a:ext cx="10466424" cy="454509"/>
      </dsp:txXfrm>
    </dsp:sp>
    <dsp:sp modelId="{58EE4E1D-44DF-4820-BE28-384ED7C93B5B}">
      <dsp:nvSpPr>
        <dsp:cNvPr id="0" name=""/>
        <dsp:cNvSpPr/>
      </dsp:nvSpPr>
      <dsp:spPr>
        <a:xfrm>
          <a:off x="0" y="2582940"/>
          <a:ext cx="10515600"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Explosive increase in pollution.</a:t>
          </a:r>
        </a:p>
      </dsp:txBody>
      <dsp:txXfrm>
        <a:off x="24588" y="2607528"/>
        <a:ext cx="10466424" cy="454509"/>
      </dsp:txXfrm>
    </dsp:sp>
    <dsp:sp modelId="{D6F95814-93A8-4BF2-9385-DD4BB13ECF0D}">
      <dsp:nvSpPr>
        <dsp:cNvPr id="0" name=""/>
        <dsp:cNvSpPr/>
      </dsp:nvSpPr>
      <dsp:spPr>
        <a:xfrm>
          <a:off x="0" y="3147105"/>
          <a:ext cx="10515600"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Need for an alternative solution.</a:t>
          </a:r>
        </a:p>
      </dsp:txBody>
      <dsp:txXfrm>
        <a:off x="24588" y="3171693"/>
        <a:ext cx="10466424" cy="454509"/>
      </dsp:txXfrm>
    </dsp:sp>
    <dsp:sp modelId="{7C0E26DA-22D8-4E3F-91CA-6AADE5B8EE4F}">
      <dsp:nvSpPr>
        <dsp:cNvPr id="0" name=""/>
        <dsp:cNvSpPr/>
      </dsp:nvSpPr>
      <dsp:spPr>
        <a:xfrm>
          <a:off x="0" y="3711270"/>
          <a:ext cx="10515600"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Need to save humanity from extinction.</a:t>
          </a:r>
        </a:p>
      </dsp:txBody>
      <dsp:txXfrm>
        <a:off x="24588" y="3735858"/>
        <a:ext cx="10466424" cy="454509"/>
      </dsp:txXfrm>
    </dsp:sp>
    <dsp:sp modelId="{8D28EFE5-A2A0-4E66-BA2D-1860B29DCC30}">
      <dsp:nvSpPr>
        <dsp:cNvPr id="0" name=""/>
        <dsp:cNvSpPr/>
      </dsp:nvSpPr>
      <dsp:spPr>
        <a:xfrm>
          <a:off x="0" y="4275435"/>
          <a:ext cx="10515600" cy="5036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l" defTabSz="933450">
            <a:lnSpc>
              <a:spcPct val="90000"/>
            </a:lnSpc>
            <a:spcBef>
              <a:spcPct val="0"/>
            </a:spcBef>
            <a:spcAft>
              <a:spcPct val="35000"/>
            </a:spcAft>
          </a:pPr>
          <a:r>
            <a:rPr lang="en-US" sz="2100" kern="1200"/>
            <a:t>Need for wise planning of development</a:t>
          </a:r>
        </a:p>
      </dsp:txBody>
      <dsp:txXfrm>
        <a:off x="24588" y="4300023"/>
        <a:ext cx="10466424" cy="45450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F02C3E-E493-4862-AF77-4CB111E3E469}">
      <dsp:nvSpPr>
        <dsp:cNvPr id="0" name=""/>
        <dsp:cNvSpPr/>
      </dsp:nvSpPr>
      <dsp:spPr>
        <a:xfrm>
          <a:off x="0" y="27286"/>
          <a:ext cx="10515600" cy="675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a:lnSpc>
              <a:spcPct val="90000"/>
            </a:lnSpc>
            <a:spcBef>
              <a:spcPct val="0"/>
            </a:spcBef>
            <a:spcAft>
              <a:spcPct val="35000"/>
            </a:spcAft>
          </a:pPr>
          <a:r>
            <a:rPr lang="en-US" sz="1700" kern="1200"/>
            <a:t>Conservation of energy and fast depleting natural resources.</a:t>
          </a:r>
        </a:p>
      </dsp:txBody>
      <dsp:txXfrm>
        <a:off x="32967" y="60253"/>
        <a:ext cx="10449666" cy="609393"/>
      </dsp:txXfrm>
    </dsp:sp>
    <dsp:sp modelId="{A4B77EBB-0BCF-40FF-AEF0-CCC5F947DA8F}">
      <dsp:nvSpPr>
        <dsp:cNvPr id="0" name=""/>
        <dsp:cNvSpPr/>
      </dsp:nvSpPr>
      <dsp:spPr>
        <a:xfrm>
          <a:off x="0" y="751573"/>
          <a:ext cx="10515600" cy="675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a:lnSpc>
              <a:spcPct val="90000"/>
            </a:lnSpc>
            <a:spcBef>
              <a:spcPct val="0"/>
            </a:spcBef>
            <a:spcAft>
              <a:spcPct val="35000"/>
            </a:spcAft>
          </a:pPr>
          <a:r>
            <a:rPr lang="en-US" sz="1700" kern="1200"/>
            <a:t>Increase in economic productivity.</a:t>
          </a:r>
        </a:p>
      </dsp:txBody>
      <dsp:txXfrm>
        <a:off x="32967" y="784540"/>
        <a:ext cx="10449666" cy="609393"/>
      </dsp:txXfrm>
    </dsp:sp>
    <dsp:sp modelId="{80E03A66-ECD0-4B8A-8C86-5EE3D3164DD0}">
      <dsp:nvSpPr>
        <dsp:cNvPr id="0" name=""/>
        <dsp:cNvSpPr/>
      </dsp:nvSpPr>
      <dsp:spPr>
        <a:xfrm>
          <a:off x="0" y="1475861"/>
          <a:ext cx="10515600" cy="675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a:lnSpc>
              <a:spcPct val="90000"/>
            </a:lnSpc>
            <a:spcBef>
              <a:spcPct val="0"/>
            </a:spcBef>
            <a:spcAft>
              <a:spcPct val="35000"/>
            </a:spcAft>
          </a:pPr>
          <a:r>
            <a:rPr lang="en-US" sz="1700" kern="1200"/>
            <a:t>Imparting knowledge about waste management, treatment and disposal.</a:t>
          </a:r>
        </a:p>
      </dsp:txBody>
      <dsp:txXfrm>
        <a:off x="32967" y="1508828"/>
        <a:ext cx="10449666" cy="609393"/>
      </dsp:txXfrm>
    </dsp:sp>
    <dsp:sp modelId="{C60B8E9C-BB1C-49EF-AD57-946589703DA3}">
      <dsp:nvSpPr>
        <dsp:cNvPr id="0" name=""/>
        <dsp:cNvSpPr/>
      </dsp:nvSpPr>
      <dsp:spPr>
        <a:xfrm>
          <a:off x="0" y="2200149"/>
          <a:ext cx="10515600" cy="675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a:lnSpc>
              <a:spcPct val="90000"/>
            </a:lnSpc>
            <a:spcBef>
              <a:spcPct val="0"/>
            </a:spcBef>
            <a:spcAft>
              <a:spcPct val="35000"/>
            </a:spcAft>
          </a:pPr>
          <a:r>
            <a:rPr lang="en-US" sz="1700" kern="1200"/>
            <a:t>Develop social responsibility towards environment protection.</a:t>
          </a:r>
        </a:p>
      </dsp:txBody>
      <dsp:txXfrm>
        <a:off x="32967" y="2233116"/>
        <a:ext cx="10449666" cy="609393"/>
      </dsp:txXfrm>
    </dsp:sp>
    <dsp:sp modelId="{F6D3E2FC-AE64-4664-98C6-33B34F9FD398}">
      <dsp:nvSpPr>
        <dsp:cNvPr id="0" name=""/>
        <dsp:cNvSpPr/>
      </dsp:nvSpPr>
      <dsp:spPr>
        <a:xfrm>
          <a:off x="0" y="2924436"/>
          <a:ext cx="10515600" cy="675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a:lnSpc>
              <a:spcPct val="90000"/>
            </a:lnSpc>
            <a:spcBef>
              <a:spcPct val="0"/>
            </a:spcBef>
            <a:spcAft>
              <a:spcPct val="35000"/>
            </a:spcAft>
          </a:pPr>
          <a:r>
            <a:rPr lang="en-US" sz="1700" kern="1200"/>
            <a:t>Creating awareness to control population.</a:t>
          </a:r>
        </a:p>
      </dsp:txBody>
      <dsp:txXfrm>
        <a:off x="32967" y="2957403"/>
        <a:ext cx="10449666" cy="609393"/>
      </dsp:txXfrm>
    </dsp:sp>
    <dsp:sp modelId="{31F8F2C4-5F09-46D9-AAFD-9610881BCDFA}">
      <dsp:nvSpPr>
        <dsp:cNvPr id="0" name=""/>
        <dsp:cNvSpPr/>
      </dsp:nvSpPr>
      <dsp:spPr>
        <a:xfrm>
          <a:off x="0" y="3648724"/>
          <a:ext cx="10515600" cy="675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l" defTabSz="755650">
            <a:lnSpc>
              <a:spcPct val="90000"/>
            </a:lnSpc>
            <a:spcBef>
              <a:spcPct val="0"/>
            </a:spcBef>
            <a:spcAft>
              <a:spcPct val="35000"/>
            </a:spcAft>
          </a:pPr>
          <a:r>
            <a:rPr lang="en-US" sz="1700" kern="1200"/>
            <a:t>Inculcating attitude and values towards understanding interdependence of nature, man and work towards sustainable development. </a:t>
          </a:r>
        </a:p>
      </dsp:txBody>
      <dsp:txXfrm>
        <a:off x="32967" y="3681691"/>
        <a:ext cx="10449666" cy="60939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jpe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jpeg>
</file>

<file path=ppt/media/image27.jpeg>
</file>

<file path=ppt/media/image28.JPG>
</file>

<file path=ppt/media/image29.jpeg>
</file>

<file path=ppt/media/image3.JPG>
</file>

<file path=ppt/media/image30.jpeg>
</file>

<file path=ppt/media/image31.jpeg>
</file>

<file path=ppt/media/image32.png>
</file>

<file path=ppt/media/image33.png>
</file>

<file path=ppt/media/image34.jpeg>
</file>

<file path=ppt/media/image35.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9F0F0B-9F2B-4E04-AEAA-78DE317AE7C9}" type="datetimeFigureOut">
              <a:rPr lang="en-US" smtClean="0"/>
              <a:t>10/27/2021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502914-46FB-421C-BAF2-DD1DF73CCEAD}" type="slidenum">
              <a:rPr lang="en-US" smtClean="0"/>
              <a:t>‹#›</a:t>
            </a:fld>
            <a:endParaRPr lang="en-US" dirty="0"/>
          </a:p>
        </p:txBody>
      </p:sp>
    </p:spTree>
    <p:extLst>
      <p:ext uri="{BB962C8B-B14F-4D97-AF65-F5344CB8AC3E}">
        <p14:creationId xmlns:p14="http://schemas.microsoft.com/office/powerpoint/2010/main" val="3712450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1</a:t>
            </a:fld>
            <a:endParaRPr lang="en-US" dirty="0"/>
          </a:p>
        </p:txBody>
      </p:sp>
    </p:spTree>
    <p:extLst>
      <p:ext uri="{BB962C8B-B14F-4D97-AF65-F5344CB8AC3E}">
        <p14:creationId xmlns:p14="http://schemas.microsoft.com/office/powerpoint/2010/main" val="36073428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a:t>
            </a:r>
            <a:r>
              <a:rPr lang="en-US" baseline="0" dirty="0"/>
              <a:t> the students about how they would go solving this problem? Take the simple case of the grazing lands. </a:t>
            </a:r>
          </a:p>
          <a:p>
            <a:endParaRPr lang="en-US" baseline="0" dirty="0"/>
          </a:p>
          <a:p>
            <a:r>
              <a:rPr lang="en-US" baseline="0" dirty="0"/>
              <a:t>Will government intervention work for all cases of this problem? How will government reinforce a single policy for each such commons (they can be quiet far apart and isolated from populated areas. They can also be very different from one another).  Also, how will the govt. tackle the power disparity in each commons (one of the farmers can be much richer than the others, or could be of a higher or more influential caste) which can affect how policing works (they can influence the policing mechanisms through bribes or other such mechanisms)</a:t>
            </a:r>
          </a:p>
          <a:p>
            <a:endParaRPr lang="en-US" baseline="0" dirty="0"/>
          </a:p>
          <a:p>
            <a:r>
              <a:rPr lang="en-US" baseline="0" dirty="0"/>
              <a:t>Will privatization always work? Will the private owner be considerate of all necessities of all the farmers, if that means his/her profits might be less? Will they stay neutral to the power/influence imbalance in that locality?</a:t>
            </a:r>
          </a:p>
          <a:p>
            <a:endParaRPr lang="en-US" baseline="0" dirty="0"/>
          </a:p>
          <a:p>
            <a:r>
              <a:rPr lang="en-US" baseline="0" dirty="0"/>
              <a:t>Will local management always work? Here again you will have problems as listed for government intervention. </a:t>
            </a:r>
          </a:p>
          <a:p>
            <a:endParaRPr lang="en-US" baseline="0" dirty="0"/>
          </a:p>
          <a:p>
            <a:r>
              <a:rPr lang="en-US" baseline="0" dirty="0"/>
              <a:t>There is also no technology that can definitively solve this problem. This is an environmental issue with no definite solution and in many cases, no solution at all. This is a type of problem which, in many cases, cannot be solved-only managed.</a:t>
            </a:r>
          </a:p>
        </p:txBody>
      </p:sp>
      <p:sp>
        <p:nvSpPr>
          <p:cNvPr id="4" name="Slide Number Placeholder 3"/>
          <p:cNvSpPr>
            <a:spLocks noGrp="1"/>
          </p:cNvSpPr>
          <p:nvPr>
            <p:ph type="sldNum" sz="quarter" idx="10"/>
          </p:nvPr>
        </p:nvSpPr>
        <p:spPr/>
        <p:txBody>
          <a:bodyPr/>
          <a:lstStyle/>
          <a:p>
            <a:fld id="{FD502914-46FB-421C-BAF2-DD1DF73CCEAD}" type="slidenum">
              <a:rPr lang="en-US" smtClean="0"/>
              <a:t>18</a:t>
            </a:fld>
            <a:endParaRPr lang="en-US" dirty="0"/>
          </a:p>
        </p:txBody>
      </p:sp>
    </p:spTree>
    <p:extLst>
      <p:ext uri="{BB962C8B-B14F-4D97-AF65-F5344CB8AC3E}">
        <p14:creationId xmlns:p14="http://schemas.microsoft.com/office/powerpoint/2010/main" val="19717968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Elinor </a:t>
            </a:r>
            <a:r>
              <a:rPr lang="en-US" dirty="0" err="1"/>
              <a:t>Ostrom</a:t>
            </a:r>
            <a:r>
              <a:rPr lang="en-US" dirty="0"/>
              <a:t> is</a:t>
            </a:r>
            <a:r>
              <a:rPr lang="en-US" baseline="0" dirty="0"/>
              <a:t> the first woman to win the Nobel Prize in Economics. She won it for her work that showed for the first time that the local commons can be successfully managed by locals without any regulation by government or privatization. Till her work was seen, it was assumed that only the latter two options existed for solving this problem.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19</a:t>
            </a:fld>
            <a:endParaRPr lang="en-US" dirty="0"/>
          </a:p>
        </p:txBody>
      </p:sp>
    </p:spTree>
    <p:extLst>
      <p:ext uri="{BB962C8B-B14F-4D97-AF65-F5344CB8AC3E}">
        <p14:creationId xmlns:p14="http://schemas.microsoft.com/office/powerpoint/2010/main" val="18049604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Pollution is a serious</a:t>
            </a:r>
            <a:r>
              <a:rPr lang="en-US" sz="1000" baseline="0" dirty="0"/>
              <a:t> problem in India. To give an example of how bad it is, take the case of Air Pollution. On the left is a map of the United </a:t>
            </a:r>
            <a:r>
              <a:rPr lang="en-US" sz="1000" baseline="0" dirty="0" err="1"/>
              <a:t>States’s</a:t>
            </a:r>
            <a:r>
              <a:rPr lang="en-US" sz="1000" baseline="0" dirty="0"/>
              <a:t> PM 2.5 (considered one of the most serious pollutant for human respiratory health) concentration in the atmosphere.  US follows the WHO guidelines which says that up to 10 </a:t>
            </a:r>
            <a:r>
              <a:rPr lang="en-US" sz="1000" baseline="0" dirty="0" err="1"/>
              <a:t>ug</a:t>
            </a:r>
            <a:r>
              <a:rPr lang="en-US" sz="1000" baseline="0" dirty="0"/>
              <a:t>/m3 is safe, after which it is can be detrimental. The scale in the US map reflects this with 10 </a:t>
            </a:r>
            <a:r>
              <a:rPr lang="en-US" sz="1000" baseline="0" dirty="0" err="1"/>
              <a:t>ug</a:t>
            </a:r>
            <a:r>
              <a:rPr lang="en-US" sz="1000" baseline="0" dirty="0"/>
              <a:t>/m3 designated as green. The highest that scale goes to is 20ug/m3. If the PM2.5 goes to this level, they usually announce health advisory and generally discourage people from going out of their houses.</a:t>
            </a:r>
          </a:p>
          <a:p>
            <a:endParaRPr lang="en-US" sz="1000" baseline="0" dirty="0"/>
          </a:p>
          <a:p>
            <a:r>
              <a:rPr lang="en-US" sz="1000" baseline="0" dirty="0"/>
              <a:t>The India map on the right shows the conc. of the same PM 2.5 in the country in the same units. India follows the NAAQS ( National Ambient Air Quality Standards) which is a standard it formed itself. As you can observe, the NAAQS limit is 4 times above WHO limits. And even with these exaggerated limits, many parts of the country to do not satisfy it. If at 20 </a:t>
            </a:r>
            <a:r>
              <a:rPr lang="en-US" sz="1000" baseline="0" dirty="0" err="1"/>
              <a:t>ug</a:t>
            </a:r>
            <a:r>
              <a:rPr lang="en-US" sz="1000" baseline="0" dirty="0"/>
              <a:t>/m3, the US announces health advisories, what is the condition of respiratory health of people in India? We will get back to this graph in the later chapter on pollution to understand why we have such lax standards. Please refer to </a:t>
            </a:r>
            <a:r>
              <a:rPr lang="en-US" sz="1000" baseline="0" dirty="0" err="1"/>
              <a:t>pg</a:t>
            </a:r>
            <a:r>
              <a:rPr lang="en-US" sz="1000" baseline="0" dirty="0"/>
              <a:t> 131 in book (environmental reader for universities) for more details.</a:t>
            </a:r>
            <a:endParaRPr lang="en-US" sz="1000" dirty="0"/>
          </a:p>
        </p:txBody>
      </p:sp>
      <p:sp>
        <p:nvSpPr>
          <p:cNvPr id="4" name="Slide Number Placeholder 3"/>
          <p:cNvSpPr>
            <a:spLocks noGrp="1"/>
          </p:cNvSpPr>
          <p:nvPr>
            <p:ph type="sldNum" sz="quarter" idx="10"/>
          </p:nvPr>
        </p:nvSpPr>
        <p:spPr/>
        <p:txBody>
          <a:bodyPr/>
          <a:lstStyle/>
          <a:p>
            <a:fld id="{FD502914-46FB-421C-BAF2-DD1DF73CCEAD}" type="slidenum">
              <a:rPr lang="en-US" smtClean="0"/>
              <a:t>21</a:t>
            </a:fld>
            <a:endParaRPr lang="en-US" dirty="0"/>
          </a:p>
        </p:txBody>
      </p:sp>
    </p:spTree>
    <p:extLst>
      <p:ext uri="{BB962C8B-B14F-4D97-AF65-F5344CB8AC3E}">
        <p14:creationId xmlns:p14="http://schemas.microsoft.com/office/powerpoint/2010/main" val="18202319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a:t>
            </a:r>
            <a:r>
              <a:rPr lang="en-US" baseline="0" dirty="0"/>
              <a:t> is of no surprise then that we have one of the highest death rate related to chronic respiratory issues. And of the 20 most polluted cities in the world, we are home to 13. As shown in this article from New York Times.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23</a:t>
            </a:fld>
            <a:endParaRPr lang="en-US" dirty="0"/>
          </a:p>
        </p:txBody>
      </p:sp>
    </p:spTree>
    <p:extLst>
      <p:ext uri="{BB962C8B-B14F-4D97-AF65-F5344CB8AC3E}">
        <p14:creationId xmlns:p14="http://schemas.microsoft.com/office/powerpoint/2010/main" val="39515672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Though we</a:t>
            </a:r>
            <a:r>
              <a:rPr lang="en-US" baseline="0" dirty="0"/>
              <a:t> know extinction is happening, what is surprising is the rate at which it is happening. It is so fast that scientists now think that the 6</a:t>
            </a:r>
            <a:r>
              <a:rPr lang="en-US" baseline="30000" dirty="0"/>
              <a:t>th</a:t>
            </a:r>
            <a:r>
              <a:rPr lang="en-US" baseline="0" dirty="0"/>
              <a:t> mass extinction has begun. In many instances, we are losing species faster than we are discovering them.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25</a:t>
            </a:fld>
            <a:endParaRPr lang="en-US" dirty="0"/>
          </a:p>
        </p:txBody>
      </p:sp>
    </p:spTree>
    <p:extLst>
      <p:ext uri="{BB962C8B-B14F-4D97-AF65-F5344CB8AC3E}">
        <p14:creationId xmlns:p14="http://schemas.microsoft.com/office/powerpoint/2010/main" val="18171252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t>To</a:t>
            </a:r>
            <a:r>
              <a:rPr lang="en-US" altLang="en-US" baseline="0" dirty="0"/>
              <a:t> understand this, it is important to look at the work of Charles David Keeling. He was a geochemist who built the first instrument to take precise measurements of CO2 in the atmosphere and took preliminary readings from Mauna Loa in Hawaii. Before his work, the CO2 measurements in the atmosphere varied quiet a bit and were wholly unreliable. Mauna Loa was chosen as the first test site because it is away from the mainland US and as winds come from the ocean to the mainland, the readings he would get would not contaminated by local influence such as cars and industries. He would truly get the average conc. of CO2 in the atmosphere. </a:t>
            </a:r>
            <a:endParaRPr lang="en-US" altLang="en-US" dirty="0"/>
          </a:p>
        </p:txBody>
      </p:sp>
      <p:sp>
        <p:nvSpPr>
          <p:cNvPr id="3994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fld id="{6FE6C2EB-B1E1-428D-A1C0-78964FFC1A3D}" type="slidenum">
              <a:rPr lang="en-US" altLang="en-US" sz="1200" smtClean="0"/>
              <a:pPr/>
              <a:t>27</a:t>
            </a:fld>
            <a:endParaRPr lang="en-US" altLang="en-US" sz="1200"/>
          </a:p>
        </p:txBody>
      </p:sp>
    </p:spTree>
    <p:extLst>
      <p:ext uri="{BB962C8B-B14F-4D97-AF65-F5344CB8AC3E}">
        <p14:creationId xmlns:p14="http://schemas.microsoft.com/office/powerpoint/2010/main" val="2984893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 took readings fro</a:t>
            </a:r>
            <a:r>
              <a:rPr lang="en-US" baseline="0" dirty="0"/>
              <a:t>m 1957 to 1960. He also sent copies of his instruments to ice floe station in the South Pole and high and low altitude aircrafts. The graph is the result of his measurements. It has </a:t>
            </a:r>
            <a:r>
              <a:rPr lang="en-US" b="1" baseline="0" dirty="0"/>
              <a:t>three</a:t>
            </a:r>
            <a:r>
              <a:rPr lang="en-US" baseline="0" dirty="0"/>
              <a:t> major breakthroughs. </a:t>
            </a:r>
            <a:r>
              <a:rPr lang="en-US" b="1" baseline="0" dirty="0"/>
              <a:t>First</a:t>
            </a:r>
            <a:r>
              <a:rPr lang="en-US" baseline="0" dirty="0"/>
              <a:t>, that the CO2 conc. in the atmosphere is not a constant. It varies according to season. In the spring and summer seasons, trees grow leaves in the northern hemisphere which reduces the amount of CO2 in the atmosphere. In fall and winter seasons, these trees shed leaves and also lose their CO2, which causes a rise of CO2 in the atmosphere. </a:t>
            </a:r>
            <a:r>
              <a:rPr lang="en-US" b="1" baseline="0" dirty="0"/>
              <a:t>Second</a:t>
            </a:r>
            <a:r>
              <a:rPr lang="en-US" baseline="0" dirty="0"/>
              <a:t> breakthrough was that if you were draw a trend line through this graph, you would see a slight uptick. He roughly calculated this uptick is at the same rate of fossil fuel emissions in the world. </a:t>
            </a:r>
            <a:r>
              <a:rPr lang="en-US" b="1" baseline="0" dirty="0"/>
              <a:t>Third,</a:t>
            </a:r>
            <a:r>
              <a:rPr lang="en-US" baseline="0" dirty="0"/>
              <a:t> though the rate is the same, the total estimated quantity of CO2 increase in the atmosphere is not the same as the amount emitted in the atmosphere by fossil fuels. He conjectured that some of it was being absorbed by natural systems like forests and oceans (and hence not all of it was being absorbed back by earth systems).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29</a:t>
            </a:fld>
            <a:endParaRPr lang="en-US" dirty="0"/>
          </a:p>
        </p:txBody>
      </p:sp>
    </p:spTree>
    <p:extLst>
      <p:ext uri="{BB962C8B-B14F-4D97-AF65-F5344CB8AC3E}">
        <p14:creationId xmlns:p14="http://schemas.microsoft.com/office/powerpoint/2010/main" val="6386163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Thoug</a:t>
            </a:r>
            <a:r>
              <a:rPr lang="en-US" baseline="0" dirty="0"/>
              <a:t>h some of his results were controversial at that time, his measurements gained enough support to secure funds and set up a permanent observatory in Mauna Loa. The graph above is the result of this effort. Though somewhat vaguely present in his 1960 graph, this one shows a clear uptick in the CO2 conc. and an increase of roughly 100ppm of CO2 in the atmosphere since 1957. Mauna Loa is now the worlds longest continuous CO2 measuring station. In commemoration of his efforts, this curve is now called “The Keeling curve”. It has been heralded as one of the most influential scientific works of our time.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31</a:t>
            </a:fld>
            <a:endParaRPr lang="en-US" dirty="0"/>
          </a:p>
        </p:txBody>
      </p:sp>
    </p:spTree>
    <p:extLst>
      <p:ext uri="{BB962C8B-B14F-4D97-AF65-F5344CB8AC3E}">
        <p14:creationId xmlns:p14="http://schemas.microsoft.com/office/powerpoint/2010/main" val="19440826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latest reading</a:t>
            </a:r>
            <a:r>
              <a:rPr lang="en-US" baseline="0" dirty="0"/>
              <a:t> of CO2 conc. in the atmosphere. It is important to ask why this value should be taken seriously. So what if the value of CO2 conc. in atmosphere is 413.51ppm. So what if it is roughly 100ppm more than the first measurement in 1957. That does not mean anything without proper context. For this, one needs to look at ice core data.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33</a:t>
            </a:fld>
            <a:endParaRPr lang="en-US" dirty="0"/>
          </a:p>
        </p:txBody>
      </p:sp>
    </p:spTree>
    <p:extLst>
      <p:ext uri="{BB962C8B-B14F-4D97-AF65-F5344CB8AC3E}">
        <p14:creationId xmlns:p14="http://schemas.microsoft.com/office/powerpoint/2010/main" val="42516288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Ice core</a:t>
            </a:r>
            <a:r>
              <a:rPr lang="en-US" baseline="0" dirty="0"/>
              <a:t>s look like this. They are cylindrical blocks of ice dug out of from permafrost. Permafrost as the name suggests is permanent frost. In certain places in the world, like the poles, when snow forms in the winter, it never melts. When this snow forms, it traps small air pockets within itself, and as snow forms every winter every year, each year forms a layer of ice over the last years ice deposit. If one were to dig vertically into these layers and extract the air pockets from each layer of ice, you would get a temporal scale of atmospheric composition of the planet. You can use this composition to decipher the amount of CO2 in the atmosphere and also the ambient temperature of the planet in that year.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35</a:t>
            </a:fld>
            <a:endParaRPr lang="en-US" dirty="0"/>
          </a:p>
        </p:txBody>
      </p:sp>
    </p:spTree>
    <p:extLst>
      <p:ext uri="{BB962C8B-B14F-4D97-AF65-F5344CB8AC3E}">
        <p14:creationId xmlns:p14="http://schemas.microsoft.com/office/powerpoint/2010/main" val="2189165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Ideal Human nature:</a:t>
            </a:r>
          </a:p>
          <a:p>
            <a:r>
              <a:rPr lang="en-US" dirty="0"/>
              <a:t>Courage,</a:t>
            </a:r>
            <a:r>
              <a:rPr lang="en-US" baseline="0" dirty="0"/>
              <a:t> d</a:t>
            </a:r>
            <a:r>
              <a:rPr lang="en-US" dirty="0"/>
              <a:t>evotion, sincerity,</a:t>
            </a:r>
            <a:r>
              <a:rPr lang="en-US" baseline="0" dirty="0"/>
              <a:t> h</a:t>
            </a:r>
            <a:r>
              <a:rPr lang="en-US" dirty="0"/>
              <a:t>onesty,</a:t>
            </a:r>
            <a:r>
              <a:rPr lang="en-US" baseline="0" dirty="0"/>
              <a:t> p</a:t>
            </a:r>
            <a:r>
              <a:rPr lang="en-US" dirty="0"/>
              <a:t>urity, patience, love,</a:t>
            </a:r>
            <a:r>
              <a:rPr lang="en-US" baseline="0" dirty="0"/>
              <a:t> k</a:t>
            </a:r>
            <a:r>
              <a:rPr lang="en-US" dirty="0"/>
              <a:t>indness, character, Decision making mind</a:t>
            </a:r>
          </a:p>
          <a:p>
            <a:r>
              <a:rPr lang="en-US" dirty="0"/>
              <a:t>Environmental</a:t>
            </a:r>
            <a:r>
              <a:rPr lang="en-US" baseline="0" dirty="0"/>
              <a:t> ethic must relate to these human nature to be robust.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3</a:t>
            </a:fld>
            <a:endParaRPr lang="en-US" dirty="0"/>
          </a:p>
        </p:txBody>
      </p:sp>
    </p:spTree>
    <p:extLst>
      <p:ext uri="{BB962C8B-B14F-4D97-AF65-F5344CB8AC3E}">
        <p14:creationId xmlns:p14="http://schemas.microsoft.com/office/powerpoint/2010/main" val="40440056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37</a:t>
            </a:fld>
            <a:endParaRPr lang="en-US" dirty="0"/>
          </a:p>
        </p:txBody>
      </p:sp>
    </p:spTree>
    <p:extLst>
      <p:ext uri="{BB962C8B-B14F-4D97-AF65-F5344CB8AC3E}">
        <p14:creationId xmlns:p14="http://schemas.microsoft.com/office/powerpoint/2010/main" val="42402545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Scientist</a:t>
            </a:r>
            <a:r>
              <a:rPr lang="en-US" baseline="0" dirty="0"/>
              <a:t>s have been able to reconstruct earth’s CO2 and avg. Antarctic temperature history for the past 800,000 years through ice cores data. In this graph, each trough represents an ice age. In the last 800,000 years, we have seen 7 ice ages. As is evident from this graph, Earth is presently coming out of an ice age. As is also clear from the graph, temperature and CO2 are strongly correlated (the relationship between them though, is not linear). This is where the concern is raised. If CO2 and temp are correlated, and if every time CO2 has increased in the atmosphere, the Earth has warmed enough to come out of an ice age, what will the current amount of CO2 do to the present climate. As is clear from the graph, earth has never seen so much CO2 in the atmosphere in its past 800000 year history. This excess CO2 is clearly a cause of major concern and is entirely due to man made reasons. There is nothing natural about this CO2 conc. in the atmosphere.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38</a:t>
            </a:fld>
            <a:endParaRPr lang="en-US" dirty="0"/>
          </a:p>
        </p:txBody>
      </p:sp>
    </p:spTree>
    <p:extLst>
      <p:ext uri="{BB962C8B-B14F-4D97-AF65-F5344CB8AC3E}">
        <p14:creationId xmlns:p14="http://schemas.microsoft.com/office/powerpoint/2010/main" val="32984165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problem is further made worse</a:t>
            </a:r>
            <a:r>
              <a:rPr lang="en-US" baseline="0" dirty="0"/>
              <a:t> by the fact that the rate of change of CO2, as shown in the graph has accelerated despite our efforts to curtail it in the last couple of decades. This shows that all the measures we have taken till date to tackle this issue have been woefully inadequate.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40</a:t>
            </a:fld>
            <a:endParaRPr lang="en-US" dirty="0"/>
          </a:p>
        </p:txBody>
      </p:sp>
    </p:spTree>
    <p:extLst>
      <p:ext uri="{BB962C8B-B14F-4D97-AF65-F5344CB8AC3E}">
        <p14:creationId xmlns:p14="http://schemas.microsoft.com/office/powerpoint/2010/main" val="18206688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502914-46FB-421C-BAF2-DD1DF73CCEAD}" type="slidenum">
              <a:rPr lang="en-US" smtClean="0"/>
              <a:t>42</a:t>
            </a:fld>
            <a:endParaRPr lang="en-US" dirty="0"/>
          </a:p>
        </p:txBody>
      </p:sp>
    </p:spTree>
    <p:extLst>
      <p:ext uri="{BB962C8B-B14F-4D97-AF65-F5344CB8AC3E}">
        <p14:creationId xmlns:p14="http://schemas.microsoft.com/office/powerpoint/2010/main" val="37954848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43</a:t>
            </a:fld>
            <a:endParaRPr lang="en-US" dirty="0"/>
          </a:p>
        </p:txBody>
      </p:sp>
    </p:spTree>
    <p:extLst>
      <p:ext uri="{BB962C8B-B14F-4D97-AF65-F5344CB8AC3E}">
        <p14:creationId xmlns:p14="http://schemas.microsoft.com/office/powerpoint/2010/main" val="21600564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44</a:t>
            </a:fld>
            <a:endParaRPr lang="en-US" dirty="0"/>
          </a:p>
        </p:txBody>
      </p:sp>
    </p:spTree>
    <p:extLst>
      <p:ext uri="{BB962C8B-B14F-4D97-AF65-F5344CB8AC3E}">
        <p14:creationId xmlns:p14="http://schemas.microsoft.com/office/powerpoint/2010/main" val="34276629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layer of</a:t>
            </a:r>
            <a:r>
              <a:rPr lang="en-US" baseline="0" dirty="0"/>
              <a:t> complexity to this problem comes when you take this data and try to predict what is going to happen in the future. Because Earth is a </a:t>
            </a:r>
            <a:r>
              <a:rPr lang="en-US" b="1" baseline="0" dirty="0"/>
              <a:t>non-linear dynamical system</a:t>
            </a:r>
            <a:r>
              <a:rPr lang="en-US" baseline="0" dirty="0"/>
              <a:t>, it is hard to anticipate how the future of climate is going to look.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45</a:t>
            </a:fld>
            <a:endParaRPr lang="en-US" dirty="0"/>
          </a:p>
        </p:txBody>
      </p:sp>
    </p:spTree>
    <p:extLst>
      <p:ext uri="{BB962C8B-B14F-4D97-AF65-F5344CB8AC3E}">
        <p14:creationId xmlns:p14="http://schemas.microsoft.com/office/powerpoint/2010/main" val="16450864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a:t>
            </a:r>
            <a:r>
              <a:rPr lang="en-US" baseline="0" dirty="0"/>
              <a:t> is a graph of temperature change in the year 2100 under different scenarios. Each line represents a different model which takes into different, but equally valid assumptions about how the temperature of planet will rise. As you can see, the variation is quite large. It ranges from about 1.5 C to about 6 C which, is quiet a large difference. 6 C change will mean evacuation of many coastal areas and islands around the world. 1.5 C change will mean slight but manageable sea level rise. Both those extreme scenarios require diametrically opposite policy interventions.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47</a:t>
            </a:fld>
            <a:endParaRPr lang="en-US" dirty="0"/>
          </a:p>
        </p:txBody>
      </p:sp>
    </p:spTree>
    <p:extLst>
      <p:ext uri="{BB962C8B-B14F-4D97-AF65-F5344CB8AC3E}">
        <p14:creationId xmlns:p14="http://schemas.microsoft.com/office/powerpoint/2010/main" val="12728771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COP21</a:t>
            </a:r>
            <a:r>
              <a:rPr lang="en-US" baseline="0" dirty="0"/>
              <a:t> or otherwise known as the Paris Climate Agreement, signed in 2015, has the ambitious goal of keeping global temperature rise by 2100 to below 2 C with aspirations to keep it below 1.5 C. These goals are nearly unattainable keeping in mind the projections seen in previous slide.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49</a:t>
            </a:fld>
            <a:endParaRPr lang="en-US" dirty="0"/>
          </a:p>
        </p:txBody>
      </p:sp>
    </p:spTree>
    <p:extLst>
      <p:ext uri="{BB962C8B-B14F-4D97-AF65-F5344CB8AC3E}">
        <p14:creationId xmlns:p14="http://schemas.microsoft.com/office/powerpoint/2010/main" val="17934588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highlights</a:t>
            </a:r>
            <a:r>
              <a:rPr lang="en-US" baseline="0" dirty="0"/>
              <a:t> this issue. Even with the current policies, we are realistically looking at about 4 C rise, which is catastrophic. Some new proposed environmental policies are expected to bring this down to 2.5-2.7 C but nothing close to the 2 C or 1.5 C COP21 goals.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51</a:t>
            </a:fld>
            <a:endParaRPr lang="en-US" dirty="0"/>
          </a:p>
        </p:txBody>
      </p:sp>
    </p:spTree>
    <p:extLst>
      <p:ext uri="{BB962C8B-B14F-4D97-AF65-F5344CB8AC3E}">
        <p14:creationId xmlns:p14="http://schemas.microsoft.com/office/powerpoint/2010/main" val="82021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the students in class</a:t>
            </a:r>
            <a:r>
              <a:rPr lang="en-US" baseline="0" dirty="0"/>
              <a:t> to state out some major environmental problems. Their answers will most likely fall within these 5 options. Once they have adequately answered you can show these 5 points.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6</a:t>
            </a:fld>
            <a:endParaRPr lang="en-US" dirty="0"/>
          </a:p>
        </p:txBody>
      </p:sp>
    </p:spTree>
    <p:extLst>
      <p:ext uri="{BB962C8B-B14F-4D97-AF65-F5344CB8AC3E}">
        <p14:creationId xmlns:p14="http://schemas.microsoft.com/office/powerpoint/2010/main" val="6432029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India</a:t>
            </a:r>
            <a:r>
              <a:rPr lang="en-US" baseline="0" dirty="0"/>
              <a:t> and other developing countries will disproportionately suffer from the consequences of the failure of such policies.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53</a:t>
            </a:fld>
            <a:endParaRPr lang="en-US" dirty="0"/>
          </a:p>
        </p:txBody>
      </p:sp>
    </p:spTree>
    <p:extLst>
      <p:ext uri="{BB962C8B-B14F-4D97-AF65-F5344CB8AC3E}">
        <p14:creationId xmlns:p14="http://schemas.microsoft.com/office/powerpoint/2010/main" val="38519892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understand the term</a:t>
            </a:r>
            <a:r>
              <a:rPr lang="en-US" baseline="0" dirty="0"/>
              <a:t> sustainable development truly, it is first important to understand what we mean by development and also sustainability. And then see if these two definitions are in line with each other.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56</a:t>
            </a:fld>
            <a:endParaRPr lang="en-US" dirty="0"/>
          </a:p>
        </p:txBody>
      </p:sp>
    </p:spTree>
    <p:extLst>
      <p:ext uri="{BB962C8B-B14F-4D97-AF65-F5344CB8AC3E}">
        <p14:creationId xmlns:p14="http://schemas.microsoft.com/office/powerpoint/2010/main" val="36016815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our world, development is primarily defined by GDP. Lesser developed economies have lower GDP. Developed economies have higher GDP. Therefore, for development to happen GDP must rise. But, GDP is actually a measure of how much natural resources are consumed. So resource consumption must increase for development to happen.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57</a:t>
            </a:fld>
            <a:endParaRPr lang="en-US" dirty="0"/>
          </a:p>
        </p:txBody>
      </p:sp>
    </p:spTree>
    <p:extLst>
      <p:ext uri="{BB962C8B-B14F-4D97-AF65-F5344CB8AC3E}">
        <p14:creationId xmlns:p14="http://schemas.microsoft.com/office/powerpoint/2010/main" val="23144078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Therefore, for</a:t>
            </a:r>
            <a:r>
              <a:rPr lang="en-US" baseline="0" dirty="0"/>
              <a:t> development to happen at a regular pace, we need a “sustainable” </a:t>
            </a:r>
            <a:r>
              <a:rPr lang="en-US" b="1" baseline="0" dirty="0"/>
              <a:t>GDP</a:t>
            </a:r>
            <a:r>
              <a:rPr lang="en-US" baseline="0" dirty="0"/>
              <a:t> growth. But this means that we are increasing our resource consumption at a regular pace.</a:t>
            </a:r>
          </a:p>
          <a:p>
            <a:endParaRPr lang="en-US" baseline="0" dirty="0"/>
          </a:p>
          <a:p>
            <a:r>
              <a:rPr lang="en-US" baseline="0" dirty="0"/>
              <a:t>Environmental sustainability requires that we don’t consume non-renewable resources since any consumption of such resources will reduce the environment as an entity. </a:t>
            </a:r>
          </a:p>
          <a:p>
            <a:endParaRPr lang="en-US" baseline="0" dirty="0"/>
          </a:p>
          <a:p>
            <a:r>
              <a:rPr lang="en-US" baseline="0" dirty="0"/>
              <a:t>Therefore, sustainable growth and environmental sustainability necessarily cannot be the same thing.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60</a:t>
            </a:fld>
            <a:endParaRPr lang="en-US" dirty="0"/>
          </a:p>
        </p:txBody>
      </p:sp>
    </p:spTree>
    <p:extLst>
      <p:ext uri="{BB962C8B-B14F-4D97-AF65-F5344CB8AC3E}">
        <p14:creationId xmlns:p14="http://schemas.microsoft.com/office/powerpoint/2010/main" val="39099332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Simon Kuznets was the first person to</a:t>
            </a:r>
            <a:r>
              <a:rPr lang="en-US" baseline="0" dirty="0"/>
              <a:t> introduce</a:t>
            </a:r>
            <a:r>
              <a:rPr lang="en-US" dirty="0"/>
              <a:t> the concept of GDP to understand year on year development rate</a:t>
            </a:r>
            <a:r>
              <a:rPr lang="en-US" baseline="0" dirty="0"/>
              <a:t> of a country and quantify it. Before his time, industrial growth of  was only measured in indirect terms and was very vague. This lead to serious issues in framing proper economic policies. The great US depression of 1929 is a good example of the problems caused by this vague understanding. He was also the first person to collect data for the US and some European countries to calculate their GDPs.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63</a:t>
            </a:fld>
            <a:endParaRPr lang="en-US" dirty="0"/>
          </a:p>
        </p:txBody>
      </p:sp>
    </p:spTree>
    <p:extLst>
      <p:ext uri="{BB962C8B-B14F-4D97-AF65-F5344CB8AC3E}">
        <p14:creationId xmlns:p14="http://schemas.microsoft.com/office/powerpoint/2010/main" val="33540703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While he</a:t>
            </a:r>
            <a:r>
              <a:rPr lang="en-US" baseline="0" dirty="0"/>
              <a:t> was collecting this data, he observed that as the income per capita increases, so does the income inequality of the country, but only up to a certain point. Any subsequent increase in the income per capita then decreases Inequality. He did not comment on how this happens or why it happens. Just that it happens. He even said that this conclusion was “</a:t>
            </a:r>
            <a:r>
              <a:rPr lang="en-US" sz="1200" i="1" dirty="0"/>
              <a:t>“Perilously close to pure guesswork” </a:t>
            </a:r>
            <a:r>
              <a:rPr lang="en-US" sz="1200" i="0" dirty="0"/>
              <a:t>as the data he was working with was very limited. But, nonetheless</a:t>
            </a:r>
            <a:r>
              <a:rPr lang="en-US" sz="1200" i="0" baseline="0" dirty="0"/>
              <a:t>, it became very popular especially for many underdeveloped/developing economies. The policy for removing income inequality was now simple. Just focus on GDP (Income per capita as an aggregate will be GDP). As long as the GDP rose, inequality would rise but at some point come down on its own. Take the case of the western economies. They are on the right hand side of this curve and their income inequality is low. India is somewhere near the top left side of the curve and our inequality is high. Intuitively, this graph makes sense. </a:t>
            </a:r>
            <a:endParaRPr lang="en-US" sz="1200" i="0" dirty="0"/>
          </a:p>
          <a:p>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65</a:t>
            </a:fld>
            <a:endParaRPr lang="en-US" dirty="0"/>
          </a:p>
        </p:txBody>
      </p:sp>
    </p:spTree>
    <p:extLst>
      <p:ext uri="{BB962C8B-B14F-4D97-AF65-F5344CB8AC3E}">
        <p14:creationId xmlns:p14="http://schemas.microsoft.com/office/powerpoint/2010/main" val="243331785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understanding got carried forward to the environment as well. As a country is developing,</a:t>
            </a:r>
            <a:r>
              <a:rPr lang="en-US" baseline="0" dirty="0"/>
              <a:t> it will consume resources at a rate which will cause environmental decay, but after a certain point, environmental decay will come to a halt and will start to improve. Again, if you take the case of Europe and India, it makes intuitive sense. Europe is rich enough to spend some of its income on protection of their environment. India is not quite there yet and is seeing destruction of its environment. Many developing countries are doing worse. This is an amazing insight for a policy maker or the government. With this and the previous graph combined, what it means for them is that if they focus just on growing the GDP, though in the short term inequality and environmental destruction will rise, in the long run both of those major issues will be resolved </a:t>
            </a:r>
            <a:r>
              <a:rPr lang="en-US" b="1" i="1" baseline="0" dirty="0"/>
              <a:t>automatically</a:t>
            </a:r>
            <a:r>
              <a:rPr lang="en-US" baseline="0" dirty="0"/>
              <a:t>.</a:t>
            </a:r>
          </a:p>
          <a:p>
            <a:endParaRPr lang="en-US" baseline="0" dirty="0"/>
          </a:p>
        </p:txBody>
      </p:sp>
      <p:sp>
        <p:nvSpPr>
          <p:cNvPr id="4" name="Slide Number Placeholder 3"/>
          <p:cNvSpPr>
            <a:spLocks noGrp="1"/>
          </p:cNvSpPr>
          <p:nvPr>
            <p:ph type="sldNum" sz="quarter" idx="10"/>
          </p:nvPr>
        </p:nvSpPr>
        <p:spPr/>
        <p:txBody>
          <a:bodyPr/>
          <a:lstStyle/>
          <a:p>
            <a:fld id="{FD502914-46FB-421C-BAF2-DD1DF73CCEAD}" type="slidenum">
              <a:rPr lang="en-US" smtClean="0"/>
              <a:t>68</a:t>
            </a:fld>
            <a:endParaRPr lang="en-US" dirty="0"/>
          </a:p>
        </p:txBody>
      </p:sp>
    </p:spTree>
    <p:extLst>
      <p:ext uri="{BB962C8B-B14F-4D97-AF65-F5344CB8AC3E}">
        <p14:creationId xmlns:p14="http://schemas.microsoft.com/office/powerpoint/2010/main" val="10972968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But lets stop to think about how the EKC actually works. Take the case of Europe. Europe is very sensitive to its environment and have very stringent rules for its protection. But does that mean they have low carbon footprints? No! On the contrary it has one of the highest per capita CO2 emissions of the world. It manages to have a clean environment by shifting the onerous of doing polluting jobs to other countries and importing the products from them. This allows them to be clean while also causing environmental degradation. This is clearly not a sustainable way to reduce environmental degradation in the world as countries like India and China also “develop”. The EKC is right if you take countries in isolation but very wrong when taken for the whole world. There is therefore a need to move to better policies to reduce environmental degradation and actually develop sustainably.</a:t>
            </a:r>
            <a:endParaRPr lang="en-US" dirty="0"/>
          </a:p>
          <a:p>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70</a:t>
            </a:fld>
            <a:endParaRPr lang="en-US" dirty="0"/>
          </a:p>
        </p:txBody>
      </p:sp>
    </p:spTree>
    <p:extLst>
      <p:ext uri="{BB962C8B-B14F-4D97-AF65-F5344CB8AC3E}">
        <p14:creationId xmlns:p14="http://schemas.microsoft.com/office/powerpoint/2010/main" val="6869501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72</a:t>
            </a:fld>
            <a:endParaRPr lang="en-US" dirty="0"/>
          </a:p>
        </p:txBody>
      </p:sp>
    </p:spTree>
    <p:extLst>
      <p:ext uri="{BB962C8B-B14F-4D97-AF65-F5344CB8AC3E}">
        <p14:creationId xmlns:p14="http://schemas.microsoft.com/office/powerpoint/2010/main" val="26938841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a:t>
            </a:r>
            <a:r>
              <a:rPr lang="en-US" baseline="0" dirty="0"/>
              <a:t>the significance of Ozone in the atmosphere and what the ozone hole is. Ozone is a gas in the stratosphere which converts the incoming UV radiation from the sun into infrared rays by what is known as the </a:t>
            </a:r>
            <a:r>
              <a:rPr lang="en-US" b="1" baseline="0" dirty="0"/>
              <a:t>ozone-oxygen cycle </a:t>
            </a:r>
            <a:r>
              <a:rPr lang="en-US" b="0" baseline="0" dirty="0"/>
              <a:t>(https://en.wikipedia.org/wiki/Ozone–</a:t>
            </a:r>
            <a:r>
              <a:rPr lang="en-US" b="0" baseline="0" dirty="0" err="1"/>
              <a:t>oxygen_cycle</a:t>
            </a:r>
            <a:r>
              <a:rPr lang="en-US" b="0" baseline="0" dirty="0"/>
              <a:t>)</a:t>
            </a:r>
            <a:r>
              <a:rPr lang="en-US" baseline="0" dirty="0"/>
              <a:t>.  In the above diagram, the blue part is the “ozone hole” over the Antarctic. It is the part of the stratosphere where the concentration of Ozone is very low.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7</a:t>
            </a:fld>
            <a:endParaRPr lang="en-US"/>
          </a:p>
        </p:txBody>
      </p:sp>
    </p:spTree>
    <p:extLst>
      <p:ext uri="{BB962C8B-B14F-4D97-AF65-F5344CB8AC3E}">
        <p14:creationId xmlns:p14="http://schemas.microsoft.com/office/powerpoint/2010/main" val="1174341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a:t>
            </a:r>
            <a:r>
              <a:rPr lang="en-US" baseline="0" dirty="0"/>
              <a:t> is very important to explain here that the Ozone hole is no longer an issue. It is a problem we have successfully solved by imposing a worldwide ban on CFC and other Ozone Depleting substances via the Montreal Protocol (1987). Since then, the concentration of such substances in the atmosphere have stabilized or are decreasing and are soon expected to disappear. The “Ozone hole” is expected to close by 2040.</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9</a:t>
            </a:fld>
            <a:endParaRPr lang="en-US"/>
          </a:p>
        </p:txBody>
      </p:sp>
    </p:spTree>
    <p:extLst>
      <p:ext uri="{BB962C8B-B14F-4D97-AF65-F5344CB8AC3E}">
        <p14:creationId xmlns:p14="http://schemas.microsoft.com/office/powerpoint/2010/main" val="1406120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trends of</a:t>
            </a:r>
            <a:r>
              <a:rPr lang="en-US" baseline="0" dirty="0"/>
              <a:t> the ozone-depleting gases in the atmosphere. Only a few gases like HCFCs are on the rise but are expected to be phased out by 2030. Other slight rises are due to weak regulation in East Asian countries and are expected to go down as well as those countries become more developed and impose regulations more stringently. Overall, Ozone hole issue has been declared as resolved. The only reason one should discuss this problem now is to understand how the entire planet came together to solve this very complex problem. These lessons can be used to solve other, much pressing, environmental issues.</a:t>
            </a:r>
          </a:p>
          <a:p>
            <a:endParaRPr lang="en-US" baseline="0" dirty="0"/>
          </a:p>
          <a:p>
            <a:r>
              <a:rPr lang="en-US" baseline="0" dirty="0"/>
              <a:t>Citation for the HCFC claim: http://www.eia.gov/oiaf/1605/ggrpt/documentation/pdf/0638(2005).pdf</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11</a:t>
            </a:fld>
            <a:endParaRPr lang="en-US" dirty="0"/>
          </a:p>
        </p:txBody>
      </p:sp>
    </p:spTree>
    <p:extLst>
      <p:ext uri="{BB962C8B-B14F-4D97-AF65-F5344CB8AC3E}">
        <p14:creationId xmlns:p14="http://schemas.microsoft.com/office/powerpoint/2010/main" val="1564906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is important here to highlight that tragedy</a:t>
            </a:r>
            <a:r>
              <a:rPr lang="en-US" baseline="0" dirty="0"/>
              <a:t> of commons is a serious issue that very few people understand, but actually encapsulates many environmental problems. Also, many environmental problems, like tragedy of the commons, cannot be solved. They can only be managed. </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13</a:t>
            </a:fld>
            <a:endParaRPr lang="en-US" dirty="0"/>
          </a:p>
        </p:txBody>
      </p:sp>
    </p:spTree>
    <p:extLst>
      <p:ext uri="{BB962C8B-B14F-4D97-AF65-F5344CB8AC3E}">
        <p14:creationId xmlns:p14="http://schemas.microsoft.com/office/powerpoint/2010/main" val="3431153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“Tragedy</a:t>
            </a:r>
            <a:r>
              <a:rPr lang="en-US" baseline="0" dirty="0"/>
              <a:t> of the commons” is a term that was first used to explain how the exploitation of common grazing lands by farmers in Great Britain and Ireland. It is a situation where on a jointly owned resource like grazing land, river, air, roads etc. (otherwise called commons), individuals acting independently based on their own self interest will cause harm to the resource and to the benefit of all the users from that resource.  In the short run, the individuals acting on their self interest will benefit by shifting the burden of maintenance of the commons on the other parties, but eventually everyone will suffer from the degradation of that resource. Hence the word tragedy is used. </a:t>
            </a:r>
          </a:p>
        </p:txBody>
      </p:sp>
      <p:sp>
        <p:nvSpPr>
          <p:cNvPr id="4" name="Slide Number Placeholder 3"/>
          <p:cNvSpPr>
            <a:spLocks noGrp="1"/>
          </p:cNvSpPr>
          <p:nvPr>
            <p:ph type="sldNum" sz="quarter" idx="10"/>
          </p:nvPr>
        </p:nvSpPr>
        <p:spPr/>
        <p:txBody>
          <a:bodyPr/>
          <a:lstStyle/>
          <a:p>
            <a:fld id="{FD502914-46FB-421C-BAF2-DD1DF73CCEAD}" type="slidenum">
              <a:rPr lang="en-US" smtClean="0"/>
              <a:t>14</a:t>
            </a:fld>
            <a:endParaRPr lang="en-US" dirty="0"/>
          </a:p>
        </p:txBody>
      </p:sp>
    </p:spTree>
    <p:extLst>
      <p:ext uri="{BB962C8B-B14F-4D97-AF65-F5344CB8AC3E}">
        <p14:creationId xmlns:p14="http://schemas.microsoft.com/office/powerpoint/2010/main" val="41092722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Ground</a:t>
            </a:r>
            <a:r>
              <a:rPr lang="en-US" baseline="0" dirty="0"/>
              <a:t> water is a tragedy of the commons issue because underground water is a commons property. Individuals extract water from their </a:t>
            </a:r>
            <a:r>
              <a:rPr lang="en-US" baseline="0" dirty="0" smtClean="0"/>
              <a:t>bore wells </a:t>
            </a:r>
            <a:r>
              <a:rPr lang="en-US" baseline="0" dirty="0"/>
              <a:t>but the underground aquifer is common to all. If one extracts heavily, it affects the supply of others. The graphic on the right shows this tragedy happening in India as of today.</a:t>
            </a:r>
          </a:p>
          <a:p>
            <a:endParaRPr lang="en-US" baseline="0" dirty="0"/>
          </a:p>
          <a:p>
            <a:r>
              <a:rPr lang="en-US" baseline="0" dirty="0"/>
              <a:t>Overfishing is commons problem because though fish stocks are a renewable resource, they are common to all fisherman and are renewable only if they can breed in the same numbers as they are being extracted. If some fishermen over extract fish, the other fishermen have a lesser fish stock to fish, straining the overall population of fish. As a result, each subsequent population of fish will be smaller than the previous causing a “tragedy” for all. In the short run, some fishermen who exploit are benefited but in the long run everyone suffers as their catch decreases. In the graph you can see the global fishing catch declining, heralding the tragedy of this commons. </a:t>
            </a:r>
            <a:endParaRPr lang="en-US" dirty="0"/>
          </a:p>
          <a:p>
            <a:endParaRPr lang="en-US" dirty="0"/>
          </a:p>
          <a:p>
            <a:r>
              <a:rPr lang="en-US" dirty="0"/>
              <a:t>Citation for the overfishing graph:</a:t>
            </a:r>
            <a:r>
              <a:rPr lang="en-US" baseline="0" dirty="0"/>
              <a:t> </a:t>
            </a:r>
            <a:r>
              <a:rPr lang="en-US" sz="1200" b="0" i="0" kern="1200" dirty="0" err="1">
                <a:solidFill>
                  <a:schemeClr val="tx1"/>
                </a:solidFill>
                <a:effectLst/>
                <a:latin typeface="+mn-lt"/>
                <a:ea typeface="+mn-ea"/>
                <a:cs typeface="+mn-cs"/>
              </a:rPr>
              <a:t>Pauly</a:t>
            </a:r>
            <a:r>
              <a:rPr lang="en-US" sz="1200" b="0" i="0" kern="1200" dirty="0">
                <a:solidFill>
                  <a:schemeClr val="tx1"/>
                </a:solidFill>
                <a:effectLst/>
                <a:latin typeface="+mn-lt"/>
                <a:ea typeface="+mn-ea"/>
                <a:cs typeface="+mn-cs"/>
              </a:rPr>
              <a:t>, Daniel, and Dirk Zeller. "Catch reconstructions reveal that global marine fisheries catches are higher than reported and declining." </a:t>
            </a:r>
            <a:r>
              <a:rPr lang="en-US" sz="1200" b="0" i="1" kern="1200" dirty="0">
                <a:solidFill>
                  <a:schemeClr val="tx1"/>
                </a:solidFill>
                <a:effectLst/>
                <a:latin typeface="+mn-lt"/>
                <a:ea typeface="+mn-ea"/>
                <a:cs typeface="+mn-cs"/>
              </a:rPr>
              <a:t>Nature communications</a:t>
            </a:r>
            <a:r>
              <a:rPr lang="en-US" sz="1200" b="0" i="0" kern="1200" dirty="0">
                <a:solidFill>
                  <a:schemeClr val="tx1"/>
                </a:solidFill>
                <a:effectLst/>
                <a:latin typeface="+mn-lt"/>
                <a:ea typeface="+mn-ea"/>
                <a:cs typeface="+mn-cs"/>
              </a:rPr>
              <a:t> 7 (2016): 10244.</a:t>
            </a:r>
            <a:endParaRPr lang="en-US" dirty="0"/>
          </a:p>
        </p:txBody>
      </p:sp>
      <p:sp>
        <p:nvSpPr>
          <p:cNvPr id="4" name="Slide Number Placeholder 3"/>
          <p:cNvSpPr>
            <a:spLocks noGrp="1"/>
          </p:cNvSpPr>
          <p:nvPr>
            <p:ph type="sldNum" sz="quarter" idx="10"/>
          </p:nvPr>
        </p:nvSpPr>
        <p:spPr/>
        <p:txBody>
          <a:bodyPr/>
          <a:lstStyle/>
          <a:p>
            <a:fld id="{FD502914-46FB-421C-BAF2-DD1DF73CCEAD}" type="slidenum">
              <a:rPr lang="en-US" smtClean="0"/>
              <a:t>16</a:t>
            </a:fld>
            <a:endParaRPr lang="en-US" dirty="0"/>
          </a:p>
        </p:txBody>
      </p:sp>
    </p:spTree>
    <p:extLst>
      <p:ext uri="{BB962C8B-B14F-4D97-AF65-F5344CB8AC3E}">
        <p14:creationId xmlns:p14="http://schemas.microsoft.com/office/powerpoint/2010/main" val="3042283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8A2620B-B768-4F72-90E0-E1E493183D57}" type="datetime1">
              <a:rPr lang="en-US" smtClean="0"/>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25066C8-16B5-40D1-B8BD-57503259304D}" type="slidenum">
              <a:rPr lang="en-US" smtClean="0"/>
              <a:t>‹#›</a:t>
            </a:fld>
            <a:endParaRPr lang="en-US" dirty="0"/>
          </a:p>
        </p:txBody>
      </p:sp>
    </p:spTree>
    <p:extLst>
      <p:ext uri="{BB962C8B-B14F-4D97-AF65-F5344CB8AC3E}">
        <p14:creationId xmlns:p14="http://schemas.microsoft.com/office/powerpoint/2010/main" val="1702468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AC61DB9-6263-4602-86AF-3A90323DF10B}" type="datetime1">
              <a:rPr lang="en-US" smtClean="0"/>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25066C8-16B5-40D1-B8BD-57503259304D}" type="slidenum">
              <a:rPr lang="en-US" smtClean="0"/>
              <a:t>‹#›</a:t>
            </a:fld>
            <a:endParaRPr lang="en-US" dirty="0"/>
          </a:p>
        </p:txBody>
      </p:sp>
    </p:spTree>
    <p:extLst>
      <p:ext uri="{BB962C8B-B14F-4D97-AF65-F5344CB8AC3E}">
        <p14:creationId xmlns:p14="http://schemas.microsoft.com/office/powerpoint/2010/main" val="3779586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5319744-CADB-4B29-8E2D-83BA62E941E4}" type="datetime1">
              <a:rPr lang="en-US" smtClean="0"/>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25066C8-16B5-40D1-B8BD-57503259304D}" type="slidenum">
              <a:rPr lang="en-US" smtClean="0"/>
              <a:t>‹#›</a:t>
            </a:fld>
            <a:endParaRPr lang="en-US" dirty="0"/>
          </a:p>
        </p:txBody>
      </p:sp>
    </p:spTree>
    <p:extLst>
      <p:ext uri="{BB962C8B-B14F-4D97-AF65-F5344CB8AC3E}">
        <p14:creationId xmlns:p14="http://schemas.microsoft.com/office/powerpoint/2010/main" val="2314093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9F1297-DCC6-47E8-8A61-B633306215EE}" type="datetime1">
              <a:rPr lang="en-US" smtClean="0"/>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25066C8-16B5-40D1-B8BD-57503259304D}" type="slidenum">
              <a:rPr lang="en-US" smtClean="0"/>
              <a:t>‹#›</a:t>
            </a:fld>
            <a:endParaRPr lang="en-US" dirty="0"/>
          </a:p>
        </p:txBody>
      </p:sp>
    </p:spTree>
    <p:extLst>
      <p:ext uri="{BB962C8B-B14F-4D97-AF65-F5344CB8AC3E}">
        <p14:creationId xmlns:p14="http://schemas.microsoft.com/office/powerpoint/2010/main" val="40694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A71FB3D-0A8B-42D2-ADEF-4606B1D4758A}" type="datetime1">
              <a:rPr lang="en-US" smtClean="0"/>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25066C8-16B5-40D1-B8BD-57503259304D}" type="slidenum">
              <a:rPr lang="en-US" smtClean="0"/>
              <a:t>‹#›</a:t>
            </a:fld>
            <a:endParaRPr lang="en-US" dirty="0"/>
          </a:p>
        </p:txBody>
      </p:sp>
    </p:spTree>
    <p:extLst>
      <p:ext uri="{BB962C8B-B14F-4D97-AF65-F5344CB8AC3E}">
        <p14:creationId xmlns:p14="http://schemas.microsoft.com/office/powerpoint/2010/main" val="4132313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84009B9-CEA3-46AD-84F5-E3F694B2B30B}" type="datetime1">
              <a:rPr lang="en-US" smtClean="0"/>
              <a:t>10/27/2021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25066C8-16B5-40D1-B8BD-57503259304D}" type="slidenum">
              <a:rPr lang="en-US" smtClean="0"/>
              <a:t>‹#›</a:t>
            </a:fld>
            <a:endParaRPr lang="en-US" dirty="0"/>
          </a:p>
        </p:txBody>
      </p:sp>
    </p:spTree>
    <p:extLst>
      <p:ext uri="{BB962C8B-B14F-4D97-AF65-F5344CB8AC3E}">
        <p14:creationId xmlns:p14="http://schemas.microsoft.com/office/powerpoint/2010/main" val="33931506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1326024-6441-462A-962C-073F8A377511}" type="datetime1">
              <a:rPr lang="en-US" smtClean="0"/>
              <a:t>10/27/2021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25066C8-16B5-40D1-B8BD-57503259304D}" type="slidenum">
              <a:rPr lang="en-US" smtClean="0"/>
              <a:t>‹#›</a:t>
            </a:fld>
            <a:endParaRPr lang="en-US" dirty="0"/>
          </a:p>
        </p:txBody>
      </p:sp>
    </p:spTree>
    <p:extLst>
      <p:ext uri="{BB962C8B-B14F-4D97-AF65-F5344CB8AC3E}">
        <p14:creationId xmlns:p14="http://schemas.microsoft.com/office/powerpoint/2010/main" val="9480424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040B626-AA38-4223-987D-DECD87D372E5}" type="datetime1">
              <a:rPr lang="en-US" smtClean="0"/>
              <a:t>10/27/2021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25066C8-16B5-40D1-B8BD-57503259304D}" type="slidenum">
              <a:rPr lang="en-US" smtClean="0"/>
              <a:t>‹#›</a:t>
            </a:fld>
            <a:endParaRPr lang="en-US" dirty="0"/>
          </a:p>
        </p:txBody>
      </p:sp>
    </p:spTree>
    <p:extLst>
      <p:ext uri="{BB962C8B-B14F-4D97-AF65-F5344CB8AC3E}">
        <p14:creationId xmlns:p14="http://schemas.microsoft.com/office/powerpoint/2010/main" val="6132435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D01091-4A0D-4B74-8F82-4FCCAAB80D76}" type="datetime1">
              <a:rPr lang="en-US" smtClean="0"/>
              <a:t>10/27/2021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25066C8-16B5-40D1-B8BD-57503259304D}" type="slidenum">
              <a:rPr lang="en-US" smtClean="0"/>
              <a:t>‹#›</a:t>
            </a:fld>
            <a:endParaRPr lang="en-US" dirty="0"/>
          </a:p>
        </p:txBody>
      </p:sp>
    </p:spTree>
    <p:extLst>
      <p:ext uri="{BB962C8B-B14F-4D97-AF65-F5344CB8AC3E}">
        <p14:creationId xmlns:p14="http://schemas.microsoft.com/office/powerpoint/2010/main" val="329130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0862BB9-45AE-4A53-BB6E-7800C3B1DFBD}" type="datetime1">
              <a:rPr lang="en-US" smtClean="0"/>
              <a:t>10/27/2021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25066C8-16B5-40D1-B8BD-57503259304D}" type="slidenum">
              <a:rPr lang="en-US" smtClean="0"/>
              <a:t>‹#›</a:t>
            </a:fld>
            <a:endParaRPr lang="en-US" dirty="0"/>
          </a:p>
        </p:txBody>
      </p:sp>
    </p:spTree>
    <p:extLst>
      <p:ext uri="{BB962C8B-B14F-4D97-AF65-F5344CB8AC3E}">
        <p14:creationId xmlns:p14="http://schemas.microsoft.com/office/powerpoint/2010/main" val="2367892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01DEAE-E92E-4695-B01D-2E61D2236F0E}" type="datetime1">
              <a:rPr lang="en-US" smtClean="0"/>
              <a:t>10/27/2021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25066C8-16B5-40D1-B8BD-57503259304D}" type="slidenum">
              <a:rPr lang="en-US" smtClean="0"/>
              <a:t>‹#›</a:t>
            </a:fld>
            <a:endParaRPr lang="en-US" dirty="0"/>
          </a:p>
        </p:txBody>
      </p:sp>
    </p:spTree>
    <p:extLst>
      <p:ext uri="{BB962C8B-B14F-4D97-AF65-F5344CB8AC3E}">
        <p14:creationId xmlns:p14="http://schemas.microsoft.com/office/powerpoint/2010/main" val="40658935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88C9C3-277F-4B49-9204-0068ED265D3D}" type="datetime1">
              <a:rPr lang="en-US" smtClean="0"/>
              <a:t>10/27/2021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5066C8-16B5-40D1-B8BD-57503259304D}" type="slidenum">
              <a:rPr lang="en-US" smtClean="0"/>
              <a:t>‹#›</a:t>
            </a:fld>
            <a:endParaRPr lang="en-US" dirty="0"/>
          </a:p>
        </p:txBody>
      </p:sp>
    </p:spTree>
    <p:extLst>
      <p:ext uri="{BB962C8B-B14F-4D97-AF65-F5344CB8AC3E}">
        <p14:creationId xmlns:p14="http://schemas.microsoft.com/office/powerpoint/2010/main" val="37563857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hyperlink" Target="http://news.harvard.edu/gazette/story/2012/04/illuminating-carbons-climate-effects/"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image" Target="../media/image23.png"/></Relationships>
</file>

<file path=ppt/slides/_rels/slide4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image" Target="../media/image25.png"/></Relationships>
</file>

<file path=ppt/slides/_rels/slide4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400" b="1" dirty="0">
                <a:latin typeface="Perpetua" panose="02020502060401020303" pitchFamily="18" charset="0"/>
              </a:rPr>
              <a:t>Environmental Studies - Introduction</a:t>
            </a:r>
          </a:p>
        </p:txBody>
      </p:sp>
      <p:sp>
        <p:nvSpPr>
          <p:cNvPr id="3" name="Subtitle 2"/>
          <p:cNvSpPr>
            <a:spLocks noGrp="1"/>
          </p:cNvSpPr>
          <p:nvPr>
            <p:ph type="subTitle" idx="1"/>
          </p:nvPr>
        </p:nvSpPr>
        <p:spPr/>
        <p:txBody>
          <a:bodyPr>
            <a:normAutofit/>
          </a:bodyPr>
          <a:lstStyle/>
          <a:p>
            <a:r>
              <a:rPr lang="en-US" sz="2800" dirty="0">
                <a:latin typeface="Perpetua" panose="02020502060401020303" pitchFamily="18" charset="0"/>
              </a:rPr>
              <a:t>An Update on Major Environmental Issues, and an Introduction to Environmental Science and Sustainability</a:t>
            </a:r>
          </a:p>
        </p:txBody>
      </p:sp>
      <p:sp>
        <p:nvSpPr>
          <p:cNvPr id="5" name="Slide Number Placeholder 4"/>
          <p:cNvSpPr>
            <a:spLocks noGrp="1"/>
          </p:cNvSpPr>
          <p:nvPr>
            <p:ph type="sldNum" sz="quarter" idx="12"/>
          </p:nvPr>
        </p:nvSpPr>
        <p:spPr/>
        <p:txBody>
          <a:bodyPr/>
          <a:lstStyle/>
          <a:p>
            <a:fld id="{225066C8-16B5-40D1-B8BD-57503259304D}" type="slidenum">
              <a:rPr lang="en-US" smtClean="0"/>
              <a:t>1</a:t>
            </a:fld>
            <a:endParaRPr lang="en-US" dirty="0"/>
          </a:p>
        </p:txBody>
      </p:sp>
      <p:pic>
        <p:nvPicPr>
          <p:cNvPr id="6"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230184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Perpetua" panose="02020502060401020303" pitchFamily="18" charset="0"/>
              </a:rPr>
              <a:t>It is a problem we have successfully solved by imposing a worldwide ban on CFC and other Ozone Depleting substances via the Montreal Protocol (1987). </a:t>
            </a:r>
          </a:p>
          <a:p>
            <a:pPr algn="just"/>
            <a:r>
              <a:rPr lang="en-US" dirty="0">
                <a:latin typeface="Perpetua" panose="02020502060401020303" pitchFamily="18" charset="0"/>
              </a:rPr>
              <a:t>The “Ozone hole” is expected to close by 2040.</a:t>
            </a:r>
          </a:p>
          <a:p>
            <a:endParaRPr lang="en-US" dirty="0"/>
          </a:p>
        </p:txBody>
      </p:sp>
      <p:sp>
        <p:nvSpPr>
          <p:cNvPr id="4" name="Slide Number Placeholder 3"/>
          <p:cNvSpPr>
            <a:spLocks noGrp="1"/>
          </p:cNvSpPr>
          <p:nvPr>
            <p:ph type="sldNum" sz="quarter" idx="12"/>
          </p:nvPr>
        </p:nvSpPr>
        <p:spPr/>
        <p:txBody>
          <a:bodyPr/>
          <a:lstStyle/>
          <a:p>
            <a:fld id="{225066C8-16B5-40D1-B8BD-57503259304D}" type="slidenum">
              <a:rPr lang="en-US" smtClean="0"/>
              <a:t>10</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65358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thumb/1/16/Ozone_cfc_trends.png/800px-Ozone_cfc_trends.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667548" y="0"/>
            <a:ext cx="5886103" cy="682788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a:spLocks noGrp="1"/>
          </p:cNvSpPr>
          <p:nvPr>
            <p:ph type="title"/>
          </p:nvPr>
        </p:nvSpPr>
        <p:spPr>
          <a:xfrm>
            <a:off x="533400" y="1654383"/>
            <a:ext cx="4712369" cy="3579353"/>
          </a:xfrm>
        </p:spPr>
        <p:txBody>
          <a:bodyPr>
            <a:normAutofit/>
          </a:bodyPr>
          <a:lstStyle/>
          <a:p>
            <a:pPr algn="ctr"/>
            <a:r>
              <a:rPr lang="en-US" sz="3600" b="0" i="0" dirty="0">
                <a:solidFill>
                  <a:srgbClr val="222222"/>
                </a:solidFill>
                <a:effectLst/>
                <a:latin typeface="Arial" panose="020B0604020202020204" pitchFamily="34" charset="0"/>
              </a:rPr>
              <a:t>Trends of </a:t>
            </a:r>
            <a:r>
              <a:rPr lang="en-US" sz="3600" dirty="0">
                <a:solidFill>
                  <a:srgbClr val="222222"/>
                </a:solidFill>
                <a:latin typeface="Arial" panose="020B0604020202020204" pitchFamily="34" charset="0"/>
              </a:rPr>
              <a:t>various </a:t>
            </a:r>
            <a:r>
              <a:rPr lang="en-US" sz="3600" b="0" i="0" dirty="0">
                <a:solidFill>
                  <a:srgbClr val="222222"/>
                </a:solidFill>
                <a:effectLst/>
                <a:latin typeface="Arial" panose="020B0604020202020204" pitchFamily="34" charset="0"/>
              </a:rPr>
              <a:t>Ozone-depleting gases like HCFC,CFC, Bromomethane, carbon tetrachloride</a:t>
            </a:r>
            <a:endParaRPr lang="en-US" sz="3600" dirty="0"/>
          </a:p>
        </p:txBody>
      </p:sp>
      <p:sp>
        <p:nvSpPr>
          <p:cNvPr id="7" name="TextBox 2">
            <a:extLst>
              <a:ext uri="{FF2B5EF4-FFF2-40B4-BE49-F238E27FC236}">
                <a16:creationId xmlns:a16="http://schemas.microsoft.com/office/drawing/2014/main" id="{9AFFC4D0-2173-469B-90D1-E9BB9ECBAD10}"/>
              </a:ext>
            </a:extLst>
          </p:cNvPr>
          <p:cNvSpPr txBox="1">
            <a:spLocks noChangeArrowheads="1"/>
          </p:cNvSpPr>
          <p:nvPr/>
        </p:nvSpPr>
        <p:spPr bwMode="auto">
          <a:xfrm>
            <a:off x="5245769" y="6582975"/>
            <a:ext cx="1417208" cy="276999"/>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i="1" dirty="0">
                <a:solidFill>
                  <a:schemeClr val="bg1"/>
                </a:solidFill>
              </a:rPr>
              <a:t>Source: wikimedia</a:t>
            </a:r>
          </a:p>
        </p:txBody>
      </p:sp>
      <p:sp>
        <p:nvSpPr>
          <p:cNvPr id="3" name="Slide Number Placeholder 2"/>
          <p:cNvSpPr>
            <a:spLocks noGrp="1"/>
          </p:cNvSpPr>
          <p:nvPr>
            <p:ph type="sldNum" sz="quarter" idx="12"/>
          </p:nvPr>
        </p:nvSpPr>
        <p:spPr/>
        <p:txBody>
          <a:bodyPr/>
          <a:lstStyle/>
          <a:p>
            <a:fld id="{225066C8-16B5-40D1-B8BD-57503259304D}" type="slidenum">
              <a:rPr lang="en-US" smtClean="0"/>
              <a:t>11</a:t>
            </a:fld>
            <a:endParaRPr lang="en-US" dirty="0"/>
          </a:p>
        </p:txBody>
      </p:sp>
    </p:spTree>
    <p:extLst>
      <p:ext uri="{BB962C8B-B14F-4D97-AF65-F5344CB8AC3E}">
        <p14:creationId xmlns:p14="http://schemas.microsoft.com/office/powerpoint/2010/main" val="503625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Perpetua" panose="02020502060401020303" pitchFamily="18" charset="0"/>
              </a:rPr>
              <a:t>These are the trends of the ozone-depleting gases in the atmosphere. Only a few gases like HCFCs are on the rise but are expected to be phased out by 2030. Other slight rises are due to weak regulation in East Asian countries and are expected to go down as well as those countries become more developed and impose regulations more stringently. Overall, Ozone hole issue has been declared as resolved. The only reason one should discuss this problem now is to understand how the entire planet came together to solve this very complex problem. These lessons can be used to solve other, much pressing, environmental issues.</a:t>
            </a:r>
          </a:p>
          <a:p>
            <a:endParaRPr lang="en-US" dirty="0"/>
          </a:p>
        </p:txBody>
      </p:sp>
      <p:sp>
        <p:nvSpPr>
          <p:cNvPr id="4" name="Slide Number Placeholder 3"/>
          <p:cNvSpPr>
            <a:spLocks noGrp="1"/>
          </p:cNvSpPr>
          <p:nvPr>
            <p:ph type="sldNum" sz="quarter" idx="12"/>
          </p:nvPr>
        </p:nvSpPr>
        <p:spPr/>
        <p:txBody>
          <a:bodyPr/>
          <a:lstStyle/>
          <a:p>
            <a:fld id="{225066C8-16B5-40D1-B8BD-57503259304D}" type="slidenum">
              <a:rPr lang="en-US" smtClean="0"/>
              <a:t>12</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494744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92137"/>
            <a:ext cx="10515600" cy="1325563"/>
          </a:xfrm>
        </p:spPr>
        <p:txBody>
          <a:bodyPr>
            <a:normAutofit/>
          </a:bodyPr>
          <a:lstStyle/>
          <a:p>
            <a:pPr algn="ctr">
              <a:spcBef>
                <a:spcPts val="1000"/>
              </a:spcBef>
            </a:pPr>
            <a:r>
              <a:rPr lang="en-US" altLang="zh-TW" sz="4000" dirty="0">
                <a:latin typeface="Perpetua" panose="02020502060401020303" pitchFamily="18" charset="0"/>
                <a:ea typeface="+mn-ea"/>
                <a:cs typeface="+mn-cs"/>
              </a:rPr>
              <a:t>Major Environmental Issues</a:t>
            </a:r>
            <a:endParaRPr lang="en-US" sz="4000" dirty="0">
              <a:latin typeface="Perpetua" panose="02020502060401020303" pitchFamily="18" charset="0"/>
              <a:ea typeface="+mn-ea"/>
              <a:cs typeface="+mn-cs"/>
            </a:endParaRPr>
          </a:p>
        </p:txBody>
      </p:sp>
      <p:sp>
        <p:nvSpPr>
          <p:cNvPr id="3" name="Content Placeholder 2"/>
          <p:cNvSpPr>
            <a:spLocks noGrp="1"/>
          </p:cNvSpPr>
          <p:nvPr>
            <p:ph idx="1"/>
          </p:nvPr>
        </p:nvSpPr>
        <p:spPr/>
        <p:txBody>
          <a:bodyPr>
            <a:normAutofit/>
          </a:bodyPr>
          <a:lstStyle/>
          <a:p>
            <a:pPr marL="0" indent="0">
              <a:buNone/>
            </a:pPr>
            <a:r>
              <a:rPr lang="en-US" sz="3600" strike="sngStrike" dirty="0">
                <a:solidFill>
                  <a:schemeClr val="tx1">
                    <a:lumMod val="85000"/>
                    <a:lumOff val="15000"/>
                  </a:schemeClr>
                </a:solidFill>
                <a:latin typeface="Perpetua" panose="02020502060401020303" pitchFamily="18" charset="0"/>
              </a:rPr>
              <a:t>Ozone layer Depletion</a:t>
            </a:r>
            <a:endParaRPr lang="en-US" sz="3600" dirty="0">
              <a:latin typeface="Perpetua" panose="02020502060401020303" pitchFamily="18" charset="0"/>
            </a:endParaRPr>
          </a:p>
          <a:p>
            <a:pPr marL="0" indent="0">
              <a:buNone/>
            </a:pPr>
            <a:r>
              <a:rPr lang="en-US" sz="3600" dirty="0">
                <a:latin typeface="Perpetua" panose="02020502060401020303" pitchFamily="18" charset="0"/>
              </a:rPr>
              <a:t>Pollution</a:t>
            </a:r>
          </a:p>
          <a:p>
            <a:pPr marL="0" indent="0">
              <a:buNone/>
            </a:pPr>
            <a:r>
              <a:rPr lang="en-US" sz="3600" dirty="0">
                <a:latin typeface="Perpetua" panose="02020502060401020303" pitchFamily="18" charset="0"/>
              </a:rPr>
              <a:t>Extinction</a:t>
            </a:r>
          </a:p>
          <a:p>
            <a:pPr marL="0" indent="0">
              <a:buNone/>
            </a:pPr>
            <a:r>
              <a:rPr lang="en-US" sz="3600" dirty="0">
                <a:latin typeface="Perpetua" panose="02020502060401020303" pitchFamily="18" charset="0"/>
              </a:rPr>
              <a:t>Global Warming</a:t>
            </a:r>
          </a:p>
          <a:p>
            <a:pPr marL="0" indent="0">
              <a:buNone/>
            </a:pPr>
            <a:r>
              <a:rPr lang="en-US" sz="3600" dirty="0">
                <a:latin typeface="Perpetua" panose="02020502060401020303" pitchFamily="18" charset="0"/>
              </a:rPr>
              <a:t>Resource Depletion</a:t>
            </a:r>
          </a:p>
          <a:p>
            <a:pPr marL="0" indent="0">
              <a:buNone/>
            </a:pPr>
            <a:r>
              <a:rPr lang="en-US" sz="3600" dirty="0">
                <a:solidFill>
                  <a:srgbClr val="FF0000"/>
                </a:solidFill>
                <a:latin typeface="Perpetua" panose="02020502060401020303" pitchFamily="18" charset="0"/>
              </a:rPr>
              <a:t>Tragedy of the Commons</a:t>
            </a:r>
          </a:p>
          <a:p>
            <a:pPr marL="0" indent="0">
              <a:buNone/>
            </a:pPr>
            <a:endParaRPr lang="en-US" dirty="0"/>
          </a:p>
        </p:txBody>
      </p:sp>
      <p:sp>
        <p:nvSpPr>
          <p:cNvPr id="5" name="Slide Number Placeholder 4"/>
          <p:cNvSpPr>
            <a:spLocks noGrp="1"/>
          </p:cNvSpPr>
          <p:nvPr>
            <p:ph type="sldNum" sz="quarter" idx="12"/>
          </p:nvPr>
        </p:nvSpPr>
        <p:spPr/>
        <p:txBody>
          <a:bodyPr/>
          <a:lstStyle/>
          <a:p>
            <a:fld id="{225066C8-16B5-40D1-B8BD-57503259304D}" type="slidenum">
              <a:rPr lang="en-US" smtClean="0"/>
              <a:t>13</a:t>
            </a:fld>
            <a:endParaRPr lang="en-US" dirty="0"/>
          </a:p>
        </p:txBody>
      </p:sp>
      <p:pic>
        <p:nvPicPr>
          <p:cNvPr id="6"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568203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tragedy of the commo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3919" y="2009215"/>
            <a:ext cx="8640532" cy="385067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2864599" y="990532"/>
            <a:ext cx="6339171" cy="707886"/>
          </a:xfrm>
          <a:prstGeom prst="rect">
            <a:avLst/>
          </a:prstGeom>
        </p:spPr>
        <p:txBody>
          <a:bodyPr wrap="none">
            <a:spAutoFit/>
          </a:bodyPr>
          <a:lstStyle/>
          <a:p>
            <a:pPr fontAlgn="base"/>
            <a:r>
              <a:rPr lang="en-US" sz="4000" b="1" dirty="0">
                <a:solidFill>
                  <a:srgbClr val="111111"/>
                </a:solidFill>
                <a:latin typeface="Arimo"/>
              </a:rPr>
              <a:t>Tragedy of the Commons</a:t>
            </a:r>
            <a:endParaRPr lang="en-US" sz="4000" b="1" i="0" dirty="0">
              <a:solidFill>
                <a:srgbClr val="111111"/>
              </a:solidFill>
              <a:effectLst/>
              <a:latin typeface="Arimo"/>
            </a:endParaRPr>
          </a:p>
        </p:txBody>
      </p:sp>
      <p:sp>
        <p:nvSpPr>
          <p:cNvPr id="8" name="TextBox 2"/>
          <p:cNvSpPr txBox="1">
            <a:spLocks noChangeArrowheads="1"/>
          </p:cNvSpPr>
          <p:nvPr/>
        </p:nvSpPr>
        <p:spPr bwMode="auto">
          <a:xfrm>
            <a:off x="1713919" y="6032572"/>
            <a:ext cx="1150680" cy="278076"/>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i="1" dirty="0">
                <a:solidFill>
                  <a:schemeClr val="bg1"/>
                </a:solidFill>
              </a:rPr>
              <a:t>Source: NTU</a:t>
            </a:r>
          </a:p>
        </p:txBody>
      </p:sp>
      <p:sp>
        <p:nvSpPr>
          <p:cNvPr id="3" name="Slide Number Placeholder 2"/>
          <p:cNvSpPr>
            <a:spLocks noGrp="1"/>
          </p:cNvSpPr>
          <p:nvPr>
            <p:ph type="sldNum" sz="quarter" idx="12"/>
          </p:nvPr>
        </p:nvSpPr>
        <p:spPr/>
        <p:txBody>
          <a:bodyPr/>
          <a:lstStyle/>
          <a:p>
            <a:fld id="{225066C8-16B5-40D1-B8BD-57503259304D}" type="slidenum">
              <a:rPr lang="en-US" smtClean="0"/>
              <a:t>14</a:t>
            </a:fld>
            <a:endParaRPr lang="en-US" dirty="0"/>
          </a:p>
        </p:txBody>
      </p:sp>
      <p:pic>
        <p:nvPicPr>
          <p:cNvPr id="7"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20253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15</a:t>
            </a:fld>
            <a:endParaRPr lang="en-US" dirty="0"/>
          </a:p>
        </p:txBody>
      </p:sp>
      <p:sp>
        <p:nvSpPr>
          <p:cNvPr id="3" name="Rectangle 2"/>
          <p:cNvSpPr/>
          <p:nvPr/>
        </p:nvSpPr>
        <p:spPr>
          <a:xfrm>
            <a:off x="438150" y="1035040"/>
            <a:ext cx="11087100" cy="3970318"/>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“Tragedy of the commons” is a term that was first used to explain how the exploitation of common grazing lands by farmers in Great Britain and Ireland. It is a situation where on a jointly owned resource like grazing land, river, air, roads etc. (otherwise called commons), individuals acting independently based on their own self interest will cause harm to the resource and to the benefit of all the users from that resource.  In the short run, the individuals acting on their self interest will benefit by shifting the burden of maintenance of the commons on the other parties, but eventually everyone will suffer from the degradation of that resource. Hence the word tragedy is used.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236986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idx="4294967295"/>
          </p:nvPr>
        </p:nvSpPr>
        <p:spPr>
          <a:xfrm>
            <a:off x="1611662" y="512620"/>
            <a:ext cx="3192463" cy="1633538"/>
          </a:xfrm>
        </p:spPr>
        <p:txBody>
          <a:bodyPr>
            <a:normAutofit fontScale="90000"/>
          </a:bodyPr>
          <a:lstStyle/>
          <a:p>
            <a:pPr algn="ctr"/>
            <a:r>
              <a:rPr lang="en-US" b="1" dirty="0"/>
              <a:t>Examples of Tragedy of the Commons</a:t>
            </a:r>
          </a:p>
        </p:txBody>
      </p:sp>
      <p:pic>
        <p:nvPicPr>
          <p:cNvPr id="1026" name="Picture 2" descr="India_Water_tool_blog_graphics-0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5908" y="-1"/>
            <a:ext cx="5956092" cy="543504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9740709" y="571709"/>
            <a:ext cx="1906648" cy="707886"/>
          </a:xfrm>
          <a:prstGeom prst="rect">
            <a:avLst/>
          </a:prstGeom>
        </p:spPr>
        <p:txBody>
          <a:bodyPr wrap="square">
            <a:spAutoFit/>
          </a:bodyPr>
          <a:lstStyle/>
          <a:p>
            <a:pPr algn="ctr"/>
            <a:r>
              <a:rPr lang="en-US" sz="2000" b="1" dirty="0">
                <a:solidFill>
                  <a:srgbClr val="FF0000"/>
                </a:solidFill>
              </a:rPr>
              <a:t>Ground Water Depletion</a:t>
            </a:r>
          </a:p>
        </p:txBody>
      </p:sp>
      <p:pic>
        <p:nvPicPr>
          <p:cNvPr id="1028" name="Picture 4" descr="Fig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388" y="3187938"/>
            <a:ext cx="6415791" cy="3533536"/>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2237735" y="2550625"/>
            <a:ext cx="1906648" cy="400110"/>
          </a:xfrm>
          <a:prstGeom prst="rect">
            <a:avLst/>
          </a:prstGeom>
        </p:spPr>
        <p:txBody>
          <a:bodyPr wrap="square">
            <a:spAutoFit/>
          </a:bodyPr>
          <a:lstStyle/>
          <a:p>
            <a:pPr algn="ctr"/>
            <a:r>
              <a:rPr lang="en-US" sz="2000" b="1" dirty="0">
                <a:solidFill>
                  <a:srgbClr val="FF0000"/>
                </a:solidFill>
              </a:rPr>
              <a:t>Overfishing</a:t>
            </a:r>
          </a:p>
        </p:txBody>
      </p:sp>
      <p:sp>
        <p:nvSpPr>
          <p:cNvPr id="12" name="TextBox 11"/>
          <p:cNvSpPr txBox="1"/>
          <p:nvPr/>
        </p:nvSpPr>
        <p:spPr>
          <a:xfrm>
            <a:off x="1" y="6580682"/>
            <a:ext cx="2008682" cy="307777"/>
          </a:xfrm>
          <a:prstGeom prst="rect">
            <a:avLst/>
          </a:prstGeom>
          <a:solidFill>
            <a:schemeClr val="tx1"/>
          </a:solidFill>
        </p:spPr>
        <p:txBody>
          <a:bodyPr wrap="square" rtlCol="0">
            <a:spAutoFit/>
          </a:bodyPr>
          <a:lstStyle/>
          <a:p>
            <a:r>
              <a:rPr lang="en-US" sz="1400" i="1" dirty="0" err="1">
                <a:solidFill>
                  <a:schemeClr val="bg1"/>
                </a:solidFill>
              </a:rPr>
              <a:t>Pauly</a:t>
            </a:r>
            <a:r>
              <a:rPr lang="en-US" sz="1400" i="1" dirty="0">
                <a:solidFill>
                  <a:schemeClr val="bg1"/>
                </a:solidFill>
              </a:rPr>
              <a:t> D &amp; Zeller D (2016)</a:t>
            </a:r>
          </a:p>
        </p:txBody>
      </p:sp>
      <p:sp>
        <p:nvSpPr>
          <p:cNvPr id="9" name="Rectangle 8"/>
          <p:cNvSpPr/>
          <p:nvPr/>
        </p:nvSpPr>
        <p:spPr>
          <a:xfrm>
            <a:off x="1459017" y="3003272"/>
            <a:ext cx="3775457" cy="369332"/>
          </a:xfrm>
          <a:prstGeom prst="rect">
            <a:avLst/>
          </a:prstGeom>
        </p:spPr>
        <p:txBody>
          <a:bodyPr wrap="none">
            <a:spAutoFit/>
          </a:bodyPr>
          <a:lstStyle/>
          <a:p>
            <a:r>
              <a:rPr lang="en-US" b="1" dirty="0">
                <a:solidFill>
                  <a:srgbClr val="222222"/>
                </a:solidFill>
                <a:latin typeface="Source Sans Pro"/>
              </a:rPr>
              <a:t>World’s marine fisheries catches</a:t>
            </a:r>
            <a:endParaRPr lang="en-US" b="1" dirty="0"/>
          </a:p>
        </p:txBody>
      </p:sp>
      <p:sp>
        <p:nvSpPr>
          <p:cNvPr id="2" name="Slide Number Placeholder 1"/>
          <p:cNvSpPr>
            <a:spLocks noGrp="1"/>
          </p:cNvSpPr>
          <p:nvPr>
            <p:ph type="sldNum" sz="quarter" idx="12"/>
          </p:nvPr>
        </p:nvSpPr>
        <p:spPr/>
        <p:txBody>
          <a:bodyPr/>
          <a:lstStyle/>
          <a:p>
            <a:fld id="{225066C8-16B5-40D1-B8BD-57503259304D}" type="slidenum">
              <a:rPr lang="en-US" smtClean="0"/>
              <a:t>16</a:t>
            </a:fld>
            <a:endParaRPr lang="en-US" dirty="0"/>
          </a:p>
        </p:txBody>
      </p:sp>
    </p:spTree>
    <p:extLst>
      <p:ext uri="{BB962C8B-B14F-4D97-AF65-F5344CB8AC3E}">
        <p14:creationId xmlns:p14="http://schemas.microsoft.com/office/powerpoint/2010/main" val="21774389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17</a:t>
            </a:fld>
            <a:endParaRPr lang="en-US" dirty="0"/>
          </a:p>
        </p:txBody>
      </p:sp>
      <p:sp>
        <p:nvSpPr>
          <p:cNvPr id="3" name="Rectangle 2"/>
          <p:cNvSpPr/>
          <p:nvPr/>
        </p:nvSpPr>
        <p:spPr>
          <a:xfrm>
            <a:off x="342900" y="998091"/>
            <a:ext cx="11315700" cy="5693866"/>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Ground water is a tragedy of the commons issue because underground water is a commons property. Individuals extract water from their bore wells but the underground aquifer is common to all. If one extracts heavily, it affects the supply of others. The graphic on the right shows this tragedy happening in India as of today.</a:t>
            </a:r>
          </a:p>
          <a:p>
            <a:pPr algn="just"/>
            <a:endParaRPr lang="en-US" sz="2800" dirty="0">
              <a:latin typeface="Perpetua" panose="02020502060401020303" pitchFamily="18" charset="0"/>
              <a:cs typeface="Times New Roman" panose="02020603050405020304" pitchFamily="18" charset="0"/>
            </a:endParaRPr>
          </a:p>
          <a:p>
            <a:pPr algn="just"/>
            <a:r>
              <a:rPr lang="en-US" sz="2800" dirty="0">
                <a:latin typeface="Perpetua" panose="02020502060401020303" pitchFamily="18" charset="0"/>
                <a:cs typeface="Times New Roman" panose="02020603050405020304" pitchFamily="18" charset="0"/>
              </a:rPr>
              <a:t>Overfishing is commons problem because though fish stocks are a renewable resource, they are common to all fisherman and are renewable only if they can breed in the same numbers as they are being extracted. If some fishermen over extract fish, the other fishermen have a lesser fish stock to fish, straining the overall population of fish. As a result, each subsequent population of fish will be smaller than the previous causing a “tragedy” for all. In the short run, some fishermen who exploit are benefited but in the long run everyone suffers as their catch decreases. In the graph you can see the global fishing catch declining, heralding the tragedy of this commons.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53937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dirty="0"/>
              <a:t>Solutions?</a:t>
            </a:r>
          </a:p>
        </p:txBody>
      </p:sp>
      <p:sp>
        <p:nvSpPr>
          <p:cNvPr id="2" name="Content Placeholder 1"/>
          <p:cNvSpPr>
            <a:spLocks noGrp="1"/>
          </p:cNvSpPr>
          <p:nvPr>
            <p:ph idx="1"/>
          </p:nvPr>
        </p:nvSpPr>
        <p:spPr/>
        <p:txBody>
          <a:bodyPr/>
          <a:lstStyle/>
          <a:p>
            <a:r>
              <a:rPr lang="en-US" dirty="0">
                <a:latin typeface="Perpetua" panose="02020502060401020303" pitchFamily="18" charset="0"/>
              </a:rPr>
              <a:t>Government Intervention?</a:t>
            </a:r>
          </a:p>
          <a:p>
            <a:r>
              <a:rPr lang="en-US" dirty="0">
                <a:latin typeface="Perpetua" panose="02020502060401020303" pitchFamily="18" charset="0"/>
              </a:rPr>
              <a:t>Privatization?</a:t>
            </a:r>
          </a:p>
          <a:p>
            <a:r>
              <a:rPr lang="en-US" dirty="0">
                <a:latin typeface="Perpetua" panose="02020502060401020303" pitchFamily="18" charset="0"/>
              </a:rPr>
              <a:t>Local Management?</a:t>
            </a:r>
          </a:p>
          <a:p>
            <a:r>
              <a:rPr lang="en-US" dirty="0">
                <a:solidFill>
                  <a:srgbClr val="FF0000"/>
                </a:solidFill>
                <a:latin typeface="Perpetua" panose="02020502060401020303" pitchFamily="18" charset="0"/>
              </a:rPr>
              <a:t>Is there a technological solution?</a:t>
            </a:r>
          </a:p>
          <a:p>
            <a:pPr marL="0" indent="0">
              <a:buNone/>
            </a:pPr>
            <a:endParaRPr lang="en-US" dirty="0">
              <a:solidFill>
                <a:srgbClr val="FF0000"/>
              </a:solidFill>
            </a:endParaRPr>
          </a:p>
          <a:p>
            <a:pPr marL="0" indent="0" algn="ctr">
              <a:buNone/>
            </a:pPr>
            <a:r>
              <a:rPr lang="en-US" sz="4000" b="1" dirty="0">
                <a:solidFill>
                  <a:srgbClr val="92D050"/>
                </a:solidFill>
              </a:rPr>
              <a:t>There is no definite solution</a:t>
            </a:r>
          </a:p>
        </p:txBody>
      </p:sp>
      <p:sp>
        <p:nvSpPr>
          <p:cNvPr id="3" name="Slide Number Placeholder 2"/>
          <p:cNvSpPr>
            <a:spLocks noGrp="1"/>
          </p:cNvSpPr>
          <p:nvPr>
            <p:ph type="sldNum" sz="quarter" idx="12"/>
          </p:nvPr>
        </p:nvSpPr>
        <p:spPr/>
        <p:txBody>
          <a:bodyPr/>
          <a:lstStyle/>
          <a:p>
            <a:fld id="{225066C8-16B5-40D1-B8BD-57503259304D}" type="slidenum">
              <a:rPr lang="en-US" smtClean="0"/>
              <a:t>18</a:t>
            </a:fld>
            <a:endParaRPr lang="en-US" dirty="0"/>
          </a:p>
        </p:txBody>
      </p:sp>
      <p:pic>
        <p:nvPicPr>
          <p:cNvPr id="6"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6793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0" y="0"/>
            <a:ext cx="12213510" cy="6858000"/>
          </a:xfrm>
          <a:prstGeom prst="rect">
            <a:avLst/>
          </a:prstGeom>
        </p:spPr>
      </p:pic>
      <p:sp>
        <p:nvSpPr>
          <p:cNvPr id="2" name="Slide Number Placeholder 1"/>
          <p:cNvSpPr>
            <a:spLocks noGrp="1"/>
          </p:cNvSpPr>
          <p:nvPr>
            <p:ph type="sldNum" sz="quarter" idx="12"/>
          </p:nvPr>
        </p:nvSpPr>
        <p:spPr/>
        <p:txBody>
          <a:bodyPr/>
          <a:lstStyle/>
          <a:p>
            <a:fld id="{225066C8-16B5-40D1-B8BD-57503259304D}" type="slidenum">
              <a:rPr lang="en-US" smtClean="0"/>
              <a:t>19</a:t>
            </a:fld>
            <a:endParaRPr lang="en-US" dirty="0"/>
          </a:p>
        </p:txBody>
      </p:sp>
    </p:spTree>
    <p:extLst>
      <p:ext uri="{BB962C8B-B14F-4D97-AF65-F5344CB8AC3E}">
        <p14:creationId xmlns:p14="http://schemas.microsoft.com/office/powerpoint/2010/main" val="4139590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just">
              <a:buNone/>
            </a:pPr>
            <a:r>
              <a:rPr lang="en-US" sz="3200" b="1">
                <a:latin typeface="Perpetua" panose="02020502060401020303" pitchFamily="18" charset="0"/>
                <a:cs typeface="Times New Roman" panose="02020603050405020304" pitchFamily="18" charset="0"/>
              </a:rPr>
              <a:t>Definition</a:t>
            </a:r>
            <a:r>
              <a:rPr lang="en-US" sz="3200">
                <a:latin typeface="Perpetua" panose="02020502060401020303" pitchFamily="18" charset="0"/>
                <a:cs typeface="Times New Roman" panose="02020603050405020304" pitchFamily="18" charset="0"/>
              </a:rPr>
              <a:t> : It deals with every aspect that affects a living organism. It is essentially a Multidisciplinary approach that bring about an appreciation of our natural world and human impact on its integrity. </a:t>
            </a:r>
            <a:endParaRPr lang="en-US" sz="3200" dirty="0">
              <a:latin typeface="Perpetua" panose="02020502060401020303"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225066C8-16B5-40D1-B8BD-57503259304D}" type="slidenum">
              <a:rPr lang="en-US" smtClean="0"/>
              <a:t>2</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972434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20</a:t>
            </a:fld>
            <a:endParaRPr lang="en-US" dirty="0"/>
          </a:p>
        </p:txBody>
      </p:sp>
      <p:sp>
        <p:nvSpPr>
          <p:cNvPr id="3" name="Rectangle 2"/>
          <p:cNvSpPr/>
          <p:nvPr/>
        </p:nvSpPr>
        <p:spPr>
          <a:xfrm>
            <a:off x="514350" y="1408837"/>
            <a:ext cx="11315700" cy="2554545"/>
          </a:xfrm>
          <a:prstGeom prst="rect">
            <a:avLst/>
          </a:prstGeom>
        </p:spPr>
        <p:txBody>
          <a:bodyPr wrap="square">
            <a:spAutoFit/>
          </a:bodyPr>
          <a:lstStyle/>
          <a:p>
            <a:pPr algn="just"/>
            <a:r>
              <a:rPr lang="en-US" sz="3200" dirty="0" err="1">
                <a:latin typeface="Perpetua" panose="02020502060401020303" pitchFamily="18" charset="0"/>
                <a:cs typeface="Times New Roman" panose="02020603050405020304" pitchFamily="18" charset="0"/>
              </a:rPr>
              <a:t>Elinor</a:t>
            </a:r>
            <a:r>
              <a:rPr lang="en-US" sz="3200" dirty="0">
                <a:latin typeface="Perpetua" panose="02020502060401020303" pitchFamily="18" charset="0"/>
                <a:cs typeface="Times New Roman" panose="02020603050405020304" pitchFamily="18" charset="0"/>
              </a:rPr>
              <a:t> </a:t>
            </a:r>
            <a:r>
              <a:rPr lang="en-US" sz="3200" dirty="0" err="1">
                <a:latin typeface="Perpetua" panose="02020502060401020303" pitchFamily="18" charset="0"/>
                <a:cs typeface="Times New Roman" panose="02020603050405020304" pitchFamily="18" charset="0"/>
              </a:rPr>
              <a:t>Ostrom</a:t>
            </a:r>
            <a:r>
              <a:rPr lang="en-US" sz="3200" dirty="0">
                <a:latin typeface="Perpetua" panose="02020502060401020303" pitchFamily="18" charset="0"/>
                <a:cs typeface="Times New Roman" panose="02020603050405020304" pitchFamily="18" charset="0"/>
              </a:rPr>
              <a:t> is the first woman to win the Nobel Prize in Economics. She won it for her work that showed for the first time that the local commons can be successfully managed by locals without any regulation by government or privatization. Till her work was seen, it was assumed that only the latter two options existed for solving this problem.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038106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s://cdn0.vox-cdn.com/thumbor/15Cqa2PjpR0oY2QgXqggK0-kE9s=/800x0/filters:no_upscale()/cdn0.vox-cdn.com/uploads/chorus_asset/file/3439174/PM25-QG-Map-Color.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46650" y="700550"/>
            <a:ext cx="5845350" cy="600356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430778" y="6550223"/>
            <a:ext cx="809471" cy="307777"/>
          </a:xfrm>
          <a:prstGeom prst="rect">
            <a:avLst/>
          </a:prstGeom>
          <a:solidFill>
            <a:schemeClr val="tx1"/>
          </a:solidFill>
        </p:spPr>
        <p:txBody>
          <a:bodyPr wrap="square" rtlCol="0">
            <a:spAutoFit/>
          </a:bodyPr>
          <a:lstStyle/>
          <a:p>
            <a:r>
              <a:rPr lang="en-US" sz="1400" i="1" dirty="0">
                <a:solidFill>
                  <a:schemeClr val="bg1"/>
                </a:solidFill>
              </a:rPr>
              <a:t>vox.com</a:t>
            </a: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 y="0"/>
            <a:ext cx="6430778" cy="4287186"/>
          </a:xfrm>
          <a:prstGeom prst="rect">
            <a:avLst/>
          </a:prstGeom>
        </p:spPr>
      </p:pic>
      <p:sp>
        <p:nvSpPr>
          <p:cNvPr id="7" name="TextBox 2"/>
          <p:cNvSpPr txBox="1">
            <a:spLocks noChangeArrowheads="1"/>
          </p:cNvSpPr>
          <p:nvPr/>
        </p:nvSpPr>
        <p:spPr bwMode="auto">
          <a:xfrm>
            <a:off x="-1" y="4032355"/>
            <a:ext cx="719529" cy="276999"/>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i="1" dirty="0">
                <a:solidFill>
                  <a:schemeClr val="bg1"/>
                </a:solidFill>
              </a:rPr>
              <a:t>NASA</a:t>
            </a:r>
          </a:p>
        </p:txBody>
      </p:sp>
      <p:sp>
        <p:nvSpPr>
          <p:cNvPr id="8" name="Rectangle 7"/>
          <p:cNvSpPr/>
          <p:nvPr/>
        </p:nvSpPr>
        <p:spPr>
          <a:xfrm>
            <a:off x="4946755" y="3507698"/>
            <a:ext cx="374754" cy="299803"/>
          </a:xfrm>
          <a:prstGeom prst="rect">
            <a:avLst/>
          </a:prstGeom>
          <a:noFill/>
          <a:ln w="762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9" name="Rectangle 8"/>
          <p:cNvSpPr/>
          <p:nvPr/>
        </p:nvSpPr>
        <p:spPr>
          <a:xfrm>
            <a:off x="9563725" y="5960845"/>
            <a:ext cx="794479" cy="297305"/>
          </a:xfrm>
          <a:prstGeom prst="rect">
            <a:avLst/>
          </a:prstGeom>
          <a:noFill/>
          <a:ln w="762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Rectangle 9"/>
          <p:cNvSpPr/>
          <p:nvPr/>
        </p:nvSpPr>
        <p:spPr>
          <a:xfrm>
            <a:off x="9563725" y="5217579"/>
            <a:ext cx="1828801" cy="297305"/>
          </a:xfrm>
          <a:prstGeom prst="rect">
            <a:avLst/>
          </a:prstGeom>
          <a:noFill/>
          <a:ln w="76200">
            <a:solidFill>
              <a:schemeClr val="accent1">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TextBox 10"/>
          <p:cNvSpPr txBox="1"/>
          <p:nvPr/>
        </p:nvSpPr>
        <p:spPr>
          <a:xfrm>
            <a:off x="2160580" y="5095743"/>
            <a:ext cx="2576312" cy="769441"/>
          </a:xfrm>
          <a:prstGeom prst="rect">
            <a:avLst/>
          </a:prstGeom>
          <a:noFill/>
        </p:spPr>
        <p:txBody>
          <a:bodyPr wrap="square" rtlCol="0">
            <a:spAutoFit/>
          </a:bodyPr>
          <a:lstStyle/>
          <a:p>
            <a:r>
              <a:rPr lang="en-US" sz="4400" b="1" dirty="0"/>
              <a:t>Pollution</a:t>
            </a:r>
          </a:p>
        </p:txBody>
      </p:sp>
      <p:sp>
        <p:nvSpPr>
          <p:cNvPr id="2" name="Slide Number Placeholder 1"/>
          <p:cNvSpPr>
            <a:spLocks noGrp="1"/>
          </p:cNvSpPr>
          <p:nvPr>
            <p:ph type="sldNum" sz="quarter" idx="12"/>
          </p:nvPr>
        </p:nvSpPr>
        <p:spPr/>
        <p:txBody>
          <a:bodyPr/>
          <a:lstStyle/>
          <a:p>
            <a:fld id="{225066C8-16B5-40D1-B8BD-57503259304D}" type="slidenum">
              <a:rPr lang="en-US" smtClean="0"/>
              <a:t>21</a:t>
            </a:fld>
            <a:endParaRPr lang="en-US" dirty="0"/>
          </a:p>
        </p:txBody>
      </p:sp>
    </p:spTree>
    <p:extLst>
      <p:ext uri="{BB962C8B-B14F-4D97-AF65-F5344CB8AC3E}">
        <p14:creationId xmlns:p14="http://schemas.microsoft.com/office/powerpoint/2010/main" val="31997399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Perpetua" panose="02020502060401020303" pitchFamily="18" charset="0"/>
                <a:cs typeface="Times New Roman" panose="02020603050405020304" pitchFamily="18" charset="0"/>
              </a:rPr>
              <a:t>Pollution is a serious problem in India. To give an example of how bad it is, take the case of Air Pollution. On the left is a map of the United States PM 2.5 (considered one of the most serious pollutant for human respiratory health) concentration in the atmosphere.  US follows the WHO guidelines which says that up to 10 </a:t>
            </a:r>
            <a:r>
              <a:rPr lang="en-US" dirty="0" err="1">
                <a:latin typeface="Perpetua" panose="02020502060401020303" pitchFamily="18" charset="0"/>
                <a:cs typeface="Times New Roman" panose="02020603050405020304" pitchFamily="18" charset="0"/>
              </a:rPr>
              <a:t>ug</a:t>
            </a:r>
            <a:r>
              <a:rPr lang="en-US" dirty="0">
                <a:latin typeface="Perpetua" panose="02020502060401020303" pitchFamily="18" charset="0"/>
                <a:cs typeface="Times New Roman" panose="02020603050405020304" pitchFamily="18" charset="0"/>
              </a:rPr>
              <a:t>/m3 is safe, after which it is can be detrimental. The scale in the US map reflects this with 10 </a:t>
            </a:r>
            <a:r>
              <a:rPr lang="en-US" dirty="0" err="1">
                <a:latin typeface="Perpetua" panose="02020502060401020303" pitchFamily="18" charset="0"/>
                <a:cs typeface="Times New Roman" panose="02020603050405020304" pitchFamily="18" charset="0"/>
              </a:rPr>
              <a:t>ug</a:t>
            </a:r>
            <a:r>
              <a:rPr lang="en-US" dirty="0">
                <a:latin typeface="Perpetua" panose="02020502060401020303" pitchFamily="18" charset="0"/>
                <a:cs typeface="Times New Roman" panose="02020603050405020304" pitchFamily="18" charset="0"/>
              </a:rPr>
              <a:t>/m3 designated as green. The highest that scale goes to is 20ug/m3. If the PM2.5 goes to this level, they usually announce health advisory and generally discourage people from going out of their houses.</a:t>
            </a:r>
          </a:p>
          <a:p>
            <a:endParaRPr lang="en-US" dirty="0"/>
          </a:p>
        </p:txBody>
      </p:sp>
      <p:sp>
        <p:nvSpPr>
          <p:cNvPr id="4" name="Slide Number Placeholder 3"/>
          <p:cNvSpPr>
            <a:spLocks noGrp="1"/>
          </p:cNvSpPr>
          <p:nvPr>
            <p:ph type="sldNum" sz="quarter" idx="12"/>
          </p:nvPr>
        </p:nvSpPr>
        <p:spPr/>
        <p:txBody>
          <a:bodyPr/>
          <a:lstStyle/>
          <a:p>
            <a:fld id="{225066C8-16B5-40D1-B8BD-57503259304D}" type="slidenum">
              <a:rPr lang="en-US" smtClean="0"/>
              <a:t>22</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88060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329999" y="440722"/>
            <a:ext cx="11751699" cy="6191898"/>
          </a:xfrm>
          <a:prstGeom prst="rect">
            <a:avLst/>
          </a:prstGeom>
        </p:spPr>
      </p:pic>
      <p:sp>
        <p:nvSpPr>
          <p:cNvPr id="3" name="TextBox 2"/>
          <p:cNvSpPr txBox="1"/>
          <p:nvPr/>
        </p:nvSpPr>
        <p:spPr>
          <a:xfrm>
            <a:off x="329999" y="6478731"/>
            <a:ext cx="1160292" cy="307777"/>
          </a:xfrm>
          <a:prstGeom prst="rect">
            <a:avLst/>
          </a:prstGeom>
          <a:solidFill>
            <a:schemeClr val="tx1"/>
          </a:solidFill>
        </p:spPr>
        <p:txBody>
          <a:bodyPr wrap="square" rtlCol="0">
            <a:spAutoFit/>
          </a:bodyPr>
          <a:lstStyle/>
          <a:p>
            <a:r>
              <a:rPr lang="en-US" sz="1400" i="1" dirty="0">
                <a:solidFill>
                  <a:schemeClr val="bg1"/>
                </a:solidFill>
              </a:rPr>
              <a:t>nytimes.com</a:t>
            </a:r>
          </a:p>
        </p:txBody>
      </p:sp>
      <p:sp>
        <p:nvSpPr>
          <p:cNvPr id="2" name="Slide Number Placeholder 1"/>
          <p:cNvSpPr>
            <a:spLocks noGrp="1"/>
          </p:cNvSpPr>
          <p:nvPr>
            <p:ph type="sldNum" sz="quarter" idx="12"/>
          </p:nvPr>
        </p:nvSpPr>
        <p:spPr/>
        <p:txBody>
          <a:bodyPr/>
          <a:lstStyle/>
          <a:p>
            <a:fld id="{225066C8-16B5-40D1-B8BD-57503259304D}" type="slidenum">
              <a:rPr lang="en-US" smtClean="0"/>
              <a:t>23</a:t>
            </a:fld>
            <a:endParaRPr lang="en-US" dirty="0"/>
          </a:p>
        </p:txBody>
      </p:sp>
    </p:spTree>
    <p:extLst>
      <p:ext uri="{BB962C8B-B14F-4D97-AF65-F5344CB8AC3E}">
        <p14:creationId xmlns:p14="http://schemas.microsoft.com/office/powerpoint/2010/main" val="23877566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24</a:t>
            </a:fld>
            <a:endParaRPr lang="en-US" dirty="0"/>
          </a:p>
        </p:txBody>
      </p:sp>
      <p:sp>
        <p:nvSpPr>
          <p:cNvPr id="3" name="Rectangle 2"/>
          <p:cNvSpPr/>
          <p:nvPr/>
        </p:nvSpPr>
        <p:spPr>
          <a:xfrm>
            <a:off x="952500" y="1323886"/>
            <a:ext cx="10401300" cy="1384995"/>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It is of no surprise then that we have one of the highest death rate related to chronic respiratory issues. And of the 20 most polluted cities in the world, we are home to 13. As shown in this article from New York Times.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150496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0" y="334963"/>
            <a:ext cx="7620000" cy="6523037"/>
          </a:xfrm>
        </p:spPr>
      </p:pic>
      <p:sp>
        <p:nvSpPr>
          <p:cNvPr id="2" name="Rectangle 1"/>
          <p:cNvSpPr/>
          <p:nvPr/>
        </p:nvSpPr>
        <p:spPr>
          <a:xfrm>
            <a:off x="8082435" y="3211760"/>
            <a:ext cx="2613351" cy="769441"/>
          </a:xfrm>
          <a:prstGeom prst="rect">
            <a:avLst/>
          </a:prstGeom>
        </p:spPr>
        <p:txBody>
          <a:bodyPr wrap="square">
            <a:spAutoFit/>
          </a:bodyPr>
          <a:lstStyle/>
          <a:p>
            <a:pPr algn="just"/>
            <a:r>
              <a:rPr lang="en-US" sz="4400" b="1" dirty="0"/>
              <a:t>Extinction</a:t>
            </a:r>
          </a:p>
        </p:txBody>
      </p:sp>
      <p:sp>
        <p:nvSpPr>
          <p:cNvPr id="3" name="Slide Number Placeholder 2"/>
          <p:cNvSpPr>
            <a:spLocks noGrp="1"/>
          </p:cNvSpPr>
          <p:nvPr>
            <p:ph type="sldNum" sz="quarter" idx="12"/>
          </p:nvPr>
        </p:nvSpPr>
        <p:spPr/>
        <p:txBody>
          <a:bodyPr/>
          <a:lstStyle/>
          <a:p>
            <a:fld id="{225066C8-16B5-40D1-B8BD-57503259304D}" type="slidenum">
              <a:rPr lang="en-US" smtClean="0"/>
              <a:t>25</a:t>
            </a:fld>
            <a:endParaRPr lang="en-US" dirty="0"/>
          </a:p>
        </p:txBody>
      </p:sp>
      <p:pic>
        <p:nvPicPr>
          <p:cNvPr id="5"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106538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Perpetua" panose="02020502060401020303" pitchFamily="18" charset="0"/>
                <a:cs typeface="Times New Roman" panose="02020603050405020304" pitchFamily="18" charset="0"/>
              </a:rPr>
              <a:t>Though we know extinction is happening, what is surprising is the rate at which it is happening. It is so fast that scientists now think that the 6</a:t>
            </a:r>
            <a:r>
              <a:rPr lang="en-US" baseline="30000" dirty="0">
                <a:latin typeface="Perpetua" panose="02020502060401020303" pitchFamily="18" charset="0"/>
                <a:cs typeface="Times New Roman" panose="02020603050405020304" pitchFamily="18" charset="0"/>
              </a:rPr>
              <a:t>th</a:t>
            </a:r>
            <a:r>
              <a:rPr lang="en-US" dirty="0">
                <a:latin typeface="Perpetua" panose="02020502060401020303" pitchFamily="18" charset="0"/>
                <a:cs typeface="Times New Roman" panose="02020603050405020304" pitchFamily="18" charset="0"/>
              </a:rPr>
              <a:t> mass extinction has begun. In many instances, we are losing species faster than we are discovering them. </a:t>
            </a:r>
          </a:p>
          <a:p>
            <a:endParaRPr lang="en-US" dirty="0"/>
          </a:p>
        </p:txBody>
      </p:sp>
      <p:sp>
        <p:nvSpPr>
          <p:cNvPr id="4" name="Slide Number Placeholder 3"/>
          <p:cNvSpPr>
            <a:spLocks noGrp="1"/>
          </p:cNvSpPr>
          <p:nvPr>
            <p:ph type="sldNum" sz="quarter" idx="12"/>
          </p:nvPr>
        </p:nvSpPr>
        <p:spPr/>
        <p:txBody>
          <a:bodyPr/>
          <a:lstStyle/>
          <a:p>
            <a:fld id="{225066C8-16B5-40D1-B8BD-57503259304D}" type="slidenum">
              <a:rPr lang="en-US" smtClean="0"/>
              <a:t>26</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56058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endParaRPr lang="en-US" altLang="en-US"/>
          </a:p>
        </p:txBody>
      </p:sp>
      <p:sp>
        <p:nvSpPr>
          <p:cNvPr id="38915" name="Content Placeholder 2"/>
          <p:cNvSpPr>
            <a:spLocks noGrp="1"/>
          </p:cNvSpPr>
          <p:nvPr>
            <p:ph idx="1"/>
          </p:nvPr>
        </p:nvSpPr>
        <p:spPr/>
        <p:txBody>
          <a:bodyPr/>
          <a:lstStyle/>
          <a:p>
            <a:endParaRPr lang="en-US" altLang="en-US"/>
          </a:p>
        </p:txBody>
      </p:sp>
      <p:pic>
        <p:nvPicPr>
          <p:cNvPr id="38916" name="Picture 2" descr="http://r.hswstatic.com/w_907/gif/green-marvels-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1700" y="485776"/>
            <a:ext cx="7848600" cy="523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7" name="TextBox 3"/>
          <p:cNvSpPr txBox="1">
            <a:spLocks noChangeArrowheads="1"/>
          </p:cNvSpPr>
          <p:nvPr/>
        </p:nvSpPr>
        <p:spPr bwMode="auto">
          <a:xfrm>
            <a:off x="4495800" y="5849938"/>
            <a:ext cx="35814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400" b="1"/>
              <a:t>Charles David Keeling</a:t>
            </a:r>
          </a:p>
        </p:txBody>
      </p:sp>
      <p:sp>
        <p:nvSpPr>
          <p:cNvPr id="38918" name="TextBox 4"/>
          <p:cNvSpPr txBox="1">
            <a:spLocks noChangeArrowheads="1"/>
          </p:cNvSpPr>
          <p:nvPr/>
        </p:nvSpPr>
        <p:spPr bwMode="auto">
          <a:xfrm>
            <a:off x="7848600" y="5445126"/>
            <a:ext cx="2171700" cy="276225"/>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i="1">
                <a:solidFill>
                  <a:schemeClr val="bg1"/>
                </a:solidFill>
              </a:rPr>
              <a:t>Courtesy: howstuffworks.com</a:t>
            </a:r>
          </a:p>
        </p:txBody>
      </p:sp>
      <p:sp>
        <p:nvSpPr>
          <p:cNvPr id="2" name="Slide Number Placeholder 1"/>
          <p:cNvSpPr>
            <a:spLocks noGrp="1"/>
          </p:cNvSpPr>
          <p:nvPr>
            <p:ph type="sldNum" sz="quarter" idx="12"/>
          </p:nvPr>
        </p:nvSpPr>
        <p:spPr/>
        <p:txBody>
          <a:bodyPr/>
          <a:lstStyle/>
          <a:p>
            <a:fld id="{225066C8-16B5-40D1-B8BD-57503259304D}" type="slidenum">
              <a:rPr lang="en-US" smtClean="0"/>
              <a:t>27</a:t>
            </a:fld>
            <a:endParaRPr lang="en-US" dirty="0"/>
          </a:p>
        </p:txBody>
      </p:sp>
    </p:spTree>
    <p:extLst>
      <p:ext uri="{BB962C8B-B14F-4D97-AF65-F5344CB8AC3E}">
        <p14:creationId xmlns:p14="http://schemas.microsoft.com/office/powerpoint/2010/main" val="26359690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838200" y="1390650"/>
            <a:ext cx="10515600" cy="4351338"/>
          </a:xfrm>
        </p:spPr>
        <p:txBody>
          <a:bodyPr/>
          <a:lstStyle/>
          <a:p>
            <a:pPr algn="just"/>
            <a:r>
              <a:rPr lang="en-US" altLang="en-US" dirty="0">
                <a:latin typeface="Perpetua" panose="02020502060401020303" pitchFamily="18" charset="0"/>
                <a:cs typeface="Times New Roman" panose="02020603050405020304" pitchFamily="18" charset="0"/>
              </a:rPr>
              <a:t>To understand this, it is important to look at the work of Charles David Keeling. He was a geochemist who built the first instrument to take precise measurements of CO2 in the atmosphere and took preliminary readings from Mauna Loa in Hawaii. Before his work, the CO2 measurements in the atmosphere varied quiet a bit and were wholly unreliable. Mauna Loa was chosen as the first test site because it is away from the mainland US and as winds come from the ocean to the mainland, the readings he would get would not contaminated by local influence such as cars and industries. He would truly get the average conc. of CO2 in the atmosphere. </a:t>
            </a:r>
          </a:p>
          <a:p>
            <a:endParaRPr lang="en-US" dirty="0"/>
          </a:p>
        </p:txBody>
      </p:sp>
      <p:sp>
        <p:nvSpPr>
          <p:cNvPr id="4" name="Slide Number Placeholder 3"/>
          <p:cNvSpPr>
            <a:spLocks noGrp="1"/>
          </p:cNvSpPr>
          <p:nvPr>
            <p:ph type="sldNum" sz="quarter" idx="12"/>
          </p:nvPr>
        </p:nvSpPr>
        <p:spPr/>
        <p:txBody>
          <a:bodyPr/>
          <a:lstStyle/>
          <a:p>
            <a:fld id="{225066C8-16B5-40D1-B8BD-57503259304D}" type="slidenum">
              <a:rPr lang="en-US" smtClean="0"/>
              <a:t>28</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890526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4" name="Picture 2" descr="http://scrippsco2.ucsd.edu/assets/images/keeling_tellus_plo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9800" y="1281112"/>
            <a:ext cx="7577138"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p:cNvSpPr>
            <a:spLocks noGrp="1"/>
          </p:cNvSpPr>
          <p:nvPr>
            <p:ph type="sldNum" sz="quarter" idx="12"/>
          </p:nvPr>
        </p:nvSpPr>
        <p:spPr/>
        <p:txBody>
          <a:bodyPr/>
          <a:lstStyle/>
          <a:p>
            <a:fld id="{225066C8-16B5-40D1-B8BD-57503259304D}" type="slidenum">
              <a:rPr lang="en-US" smtClean="0"/>
              <a:t>29</a:t>
            </a:fld>
            <a:endParaRPr lang="en-US" dirty="0"/>
          </a:p>
        </p:txBody>
      </p:sp>
      <p:pic>
        <p:nvPicPr>
          <p:cNvPr id="4"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17911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Perpetua" panose="02020502060401020303" pitchFamily="18" charset="0"/>
              </a:rPr>
              <a:t>Objectives of EVS</a:t>
            </a:r>
          </a:p>
        </p:txBody>
      </p:sp>
      <p:graphicFrame>
        <p:nvGraphicFramePr>
          <p:cNvPr id="9" name="Content Placeholder 2">
            <a:extLst>
              <a:ext uri="{FF2B5EF4-FFF2-40B4-BE49-F238E27FC236}">
                <a16:creationId xmlns:a16="http://schemas.microsoft.com/office/drawing/2014/main" id="{5F64A3E6-ED79-43D4-A5CF-784AF89DE45E}"/>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p:cNvSpPr>
            <a:spLocks noGrp="1"/>
          </p:cNvSpPr>
          <p:nvPr>
            <p:ph type="sldNum" sz="quarter" idx="12"/>
          </p:nvPr>
        </p:nvSpPr>
        <p:spPr/>
        <p:txBody>
          <a:bodyPr/>
          <a:lstStyle/>
          <a:p>
            <a:fld id="{225066C8-16B5-40D1-B8BD-57503259304D}" type="slidenum">
              <a:rPr lang="en-US" smtClean="0"/>
              <a:t>3</a:t>
            </a:fld>
            <a:endParaRPr lang="en-US" dirty="0"/>
          </a:p>
        </p:txBody>
      </p:sp>
      <p:pic>
        <p:nvPicPr>
          <p:cNvPr id="5" name="Picture 1"/>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361262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30</a:t>
            </a:fld>
            <a:endParaRPr lang="en-US" dirty="0"/>
          </a:p>
        </p:txBody>
      </p:sp>
      <p:sp>
        <p:nvSpPr>
          <p:cNvPr id="3" name="Rectangle 2"/>
          <p:cNvSpPr/>
          <p:nvPr/>
        </p:nvSpPr>
        <p:spPr>
          <a:xfrm>
            <a:off x="266700" y="998091"/>
            <a:ext cx="11430000" cy="5693866"/>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He took readings from 1957 to 1960. He also sent copies of his instruments to ice floe station in the South Pole and high and low altitude aircrafts. The graph is the result of his measurements. It has </a:t>
            </a:r>
            <a:r>
              <a:rPr lang="en-US" sz="2800" b="1" dirty="0">
                <a:latin typeface="Perpetua" panose="02020502060401020303" pitchFamily="18" charset="0"/>
                <a:cs typeface="Times New Roman" panose="02020603050405020304" pitchFamily="18" charset="0"/>
              </a:rPr>
              <a:t>three</a:t>
            </a:r>
            <a:r>
              <a:rPr lang="en-US" sz="2800" dirty="0">
                <a:latin typeface="Perpetua" panose="02020502060401020303" pitchFamily="18" charset="0"/>
                <a:cs typeface="Times New Roman" panose="02020603050405020304" pitchFamily="18" charset="0"/>
              </a:rPr>
              <a:t> major breakthroughs. </a:t>
            </a:r>
            <a:r>
              <a:rPr lang="en-US" sz="2800" b="1" dirty="0">
                <a:latin typeface="Perpetua" panose="02020502060401020303" pitchFamily="18" charset="0"/>
                <a:cs typeface="Times New Roman" panose="02020603050405020304" pitchFamily="18" charset="0"/>
              </a:rPr>
              <a:t>First</a:t>
            </a:r>
            <a:r>
              <a:rPr lang="en-US" sz="2800" dirty="0">
                <a:latin typeface="Perpetua" panose="02020502060401020303" pitchFamily="18" charset="0"/>
                <a:cs typeface="Times New Roman" panose="02020603050405020304" pitchFamily="18" charset="0"/>
              </a:rPr>
              <a:t>, that the CO2 conc. in the atmosphere is not a constant. It varies according to season. In the spring and summer seasons, trees grow leaves in the northern hemisphere which reduces the amount of CO2 in the atmosphere. In fall and winter seasons, these trees shed leaves and also lose their CO2, which causes a rise of CO2 in the atmosphere. </a:t>
            </a:r>
            <a:r>
              <a:rPr lang="en-US" sz="2800" b="1" dirty="0">
                <a:latin typeface="Perpetua" panose="02020502060401020303" pitchFamily="18" charset="0"/>
                <a:cs typeface="Times New Roman" panose="02020603050405020304" pitchFamily="18" charset="0"/>
              </a:rPr>
              <a:t>Second</a:t>
            </a:r>
            <a:r>
              <a:rPr lang="en-US" sz="2800" dirty="0">
                <a:latin typeface="Perpetua" panose="02020502060401020303" pitchFamily="18" charset="0"/>
                <a:cs typeface="Times New Roman" panose="02020603050405020304" pitchFamily="18" charset="0"/>
              </a:rPr>
              <a:t> breakthrough was that if you were draw a trend line through this graph, you would see a slight uptick. He roughly calculated this uptick is at the same rate of fossil fuel emissions in the world. </a:t>
            </a:r>
            <a:r>
              <a:rPr lang="en-US" sz="2800" b="1" dirty="0">
                <a:latin typeface="Perpetua" panose="02020502060401020303" pitchFamily="18" charset="0"/>
                <a:cs typeface="Times New Roman" panose="02020603050405020304" pitchFamily="18" charset="0"/>
              </a:rPr>
              <a:t>Third,</a:t>
            </a:r>
            <a:r>
              <a:rPr lang="en-US" sz="2800" dirty="0">
                <a:latin typeface="Perpetua" panose="02020502060401020303" pitchFamily="18" charset="0"/>
                <a:cs typeface="Times New Roman" panose="02020603050405020304" pitchFamily="18" charset="0"/>
              </a:rPr>
              <a:t> though the rate is the same, the total estimated quantity of CO2 increase in the atmosphere is not the same as the amount emitted in the atmosphere by fossil fuels. He conjectured that some of it was being absorbed by natural systems like forests and oceans (and hence not all of it was being absorbed back by earth systems).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714422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thumb/c/c5/Mauna_Loa_CO2_monthly_mean_concentration.svg/1024px-Mauna_Loa_CO2_monthly_mean_concentration.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1" y="0"/>
            <a:ext cx="6857999"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3"/>
          <p:cNvSpPr txBox="1">
            <a:spLocks noChangeArrowheads="1"/>
          </p:cNvSpPr>
          <p:nvPr/>
        </p:nvSpPr>
        <p:spPr bwMode="auto">
          <a:xfrm>
            <a:off x="587644" y="2767280"/>
            <a:ext cx="3705387"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4000" b="1" dirty="0"/>
              <a:t>The Keeling Curve</a:t>
            </a:r>
          </a:p>
        </p:txBody>
      </p:sp>
      <p:sp>
        <p:nvSpPr>
          <p:cNvPr id="2" name="Slide Number Placeholder 1"/>
          <p:cNvSpPr>
            <a:spLocks noGrp="1"/>
          </p:cNvSpPr>
          <p:nvPr>
            <p:ph type="sldNum" sz="quarter" idx="12"/>
          </p:nvPr>
        </p:nvSpPr>
        <p:spPr/>
        <p:txBody>
          <a:bodyPr/>
          <a:lstStyle/>
          <a:p>
            <a:fld id="{225066C8-16B5-40D1-B8BD-57503259304D}" type="slidenum">
              <a:rPr lang="en-US" smtClean="0"/>
              <a:t>31</a:t>
            </a:fld>
            <a:endParaRPr lang="en-US" dirty="0"/>
          </a:p>
        </p:txBody>
      </p:sp>
    </p:spTree>
    <p:extLst>
      <p:ext uri="{BB962C8B-B14F-4D97-AF65-F5344CB8AC3E}">
        <p14:creationId xmlns:p14="http://schemas.microsoft.com/office/powerpoint/2010/main" val="27827466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32</a:t>
            </a:fld>
            <a:endParaRPr lang="en-US" dirty="0"/>
          </a:p>
        </p:txBody>
      </p:sp>
      <p:sp>
        <p:nvSpPr>
          <p:cNvPr id="3" name="Rectangle 2"/>
          <p:cNvSpPr/>
          <p:nvPr/>
        </p:nvSpPr>
        <p:spPr>
          <a:xfrm>
            <a:off x="666750" y="1062732"/>
            <a:ext cx="10687050" cy="3539430"/>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Though some of his results were controversial at that time, his measurements gained enough support to secure funds and set up a permanent observatory in Mauna Loa. The graph above is the result of this effort. Though somewhat vaguely present in his 1960 graph, this one shows a clear uptick in the CO2 conc. and an increase of roughly 100ppm of CO2 in the atmosphere since 1957. Mauna Loa is now the worlds longest continuous CO2 measuring station. In commemoration of his efforts, this curve is now called “The Keeling curve”. It has been heralded as one of the most influential scientific works of our time.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719576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9" name="TextBox 3"/>
          <p:cNvSpPr txBox="1">
            <a:spLocks noChangeArrowheads="1"/>
          </p:cNvSpPr>
          <p:nvPr/>
        </p:nvSpPr>
        <p:spPr bwMode="auto">
          <a:xfrm>
            <a:off x="6709476" y="5796367"/>
            <a:ext cx="28956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2400" b="1" dirty="0"/>
              <a:t>The Keeling Curve</a:t>
            </a:r>
          </a:p>
        </p:txBody>
      </p:sp>
      <p:pic>
        <p:nvPicPr>
          <p:cNvPr id="1026" name="Picture 2" descr="https://scripps.ucsd.edu/programs/keelingcurve/wp-content/plugins/sio-bluemoon/graphs/mlo_full_recor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1287" y="557939"/>
            <a:ext cx="8730713" cy="523842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76301" y="2992486"/>
            <a:ext cx="2630370" cy="707886"/>
          </a:xfrm>
          <a:prstGeom prst="rect">
            <a:avLst/>
          </a:prstGeom>
        </p:spPr>
        <p:txBody>
          <a:bodyPr wrap="square">
            <a:spAutoFit/>
          </a:bodyPr>
          <a:lstStyle/>
          <a:p>
            <a:pPr algn="ctr">
              <a:spcBef>
                <a:spcPct val="0"/>
              </a:spcBef>
            </a:pPr>
            <a:r>
              <a:rPr lang="en-US" altLang="en-US" sz="4000" b="1" dirty="0">
                <a:solidFill>
                  <a:srgbClr val="FF0000"/>
                </a:solidFill>
              </a:rPr>
              <a:t>So what?</a:t>
            </a:r>
          </a:p>
        </p:txBody>
      </p:sp>
      <p:sp>
        <p:nvSpPr>
          <p:cNvPr id="3" name="Slide Number Placeholder 2"/>
          <p:cNvSpPr>
            <a:spLocks noGrp="1"/>
          </p:cNvSpPr>
          <p:nvPr>
            <p:ph type="sldNum" sz="quarter" idx="12"/>
          </p:nvPr>
        </p:nvSpPr>
        <p:spPr/>
        <p:txBody>
          <a:bodyPr/>
          <a:lstStyle/>
          <a:p>
            <a:fld id="{225066C8-16B5-40D1-B8BD-57503259304D}" type="slidenum">
              <a:rPr lang="en-US" smtClean="0"/>
              <a:t>33</a:t>
            </a:fld>
            <a:endParaRPr lang="en-US" dirty="0"/>
          </a:p>
        </p:txBody>
      </p:sp>
    </p:spTree>
    <p:extLst>
      <p:ext uri="{BB962C8B-B14F-4D97-AF65-F5344CB8AC3E}">
        <p14:creationId xmlns:p14="http://schemas.microsoft.com/office/powerpoint/2010/main" val="3613470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34</a:t>
            </a:fld>
            <a:endParaRPr lang="en-US" dirty="0"/>
          </a:p>
        </p:txBody>
      </p:sp>
      <p:sp>
        <p:nvSpPr>
          <p:cNvPr id="3" name="Rectangle 2"/>
          <p:cNvSpPr/>
          <p:nvPr/>
        </p:nvSpPr>
        <p:spPr>
          <a:xfrm>
            <a:off x="666750" y="1408837"/>
            <a:ext cx="10839450" cy="1938992"/>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This is the latest reading of CO</a:t>
            </a:r>
            <a:r>
              <a:rPr lang="en-US" sz="16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conc. in the atmosphere. It is important to ask why this value should be taken seriously. So what if the value of CO</a:t>
            </a:r>
            <a:r>
              <a:rPr lang="en-US" sz="16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conc. in atmosphere is 413.51ppm. So what if it is roughly 100ppm more than the first measurement in 1957. That does not mean anything without proper context. For this, one needs to look at ice core data.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721365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he Science Museum will have a real ice core on display, similar looking to this mode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852" y="246677"/>
            <a:ext cx="9871903" cy="617790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2"/>
          <p:cNvSpPr txBox="1">
            <a:spLocks noChangeArrowheads="1"/>
          </p:cNvSpPr>
          <p:nvPr/>
        </p:nvSpPr>
        <p:spPr bwMode="auto">
          <a:xfrm>
            <a:off x="9040969" y="6424579"/>
            <a:ext cx="1913786" cy="276999"/>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i="1" dirty="0">
                <a:solidFill>
                  <a:schemeClr val="bg1"/>
                </a:solidFill>
              </a:rPr>
              <a:t>Courtesy: The Telegraph</a:t>
            </a:r>
          </a:p>
        </p:txBody>
      </p:sp>
      <p:sp>
        <p:nvSpPr>
          <p:cNvPr id="6" name="Title 1"/>
          <p:cNvSpPr txBox="1">
            <a:spLocks/>
          </p:cNvSpPr>
          <p:nvPr/>
        </p:nvSpPr>
        <p:spPr>
          <a:xfrm>
            <a:off x="9221274" y="246677"/>
            <a:ext cx="1733482" cy="513177"/>
          </a:xfrm>
          <a:prstGeom prst="rect">
            <a:avLst/>
          </a:prstGeom>
          <a:solidFill>
            <a:schemeClr val="tx1"/>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en-US" sz="3200" dirty="0">
                <a:solidFill>
                  <a:schemeClr val="bg1"/>
                </a:solidFill>
              </a:rPr>
              <a:t>Ice Core</a:t>
            </a:r>
          </a:p>
        </p:txBody>
      </p:sp>
      <p:sp>
        <p:nvSpPr>
          <p:cNvPr id="2" name="Slide Number Placeholder 1"/>
          <p:cNvSpPr>
            <a:spLocks noGrp="1"/>
          </p:cNvSpPr>
          <p:nvPr>
            <p:ph type="sldNum" sz="quarter" idx="12"/>
          </p:nvPr>
        </p:nvSpPr>
        <p:spPr/>
        <p:txBody>
          <a:bodyPr/>
          <a:lstStyle/>
          <a:p>
            <a:fld id="{225066C8-16B5-40D1-B8BD-57503259304D}" type="slidenum">
              <a:rPr lang="en-US" smtClean="0"/>
              <a:t>35</a:t>
            </a:fld>
            <a:endParaRPr lang="en-US" dirty="0"/>
          </a:p>
        </p:txBody>
      </p:sp>
    </p:spTree>
    <p:extLst>
      <p:ext uri="{BB962C8B-B14F-4D97-AF65-F5344CB8AC3E}">
        <p14:creationId xmlns:p14="http://schemas.microsoft.com/office/powerpoint/2010/main" val="30862809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36</a:t>
            </a:fld>
            <a:endParaRPr lang="en-US" dirty="0"/>
          </a:p>
        </p:txBody>
      </p:sp>
      <p:sp>
        <p:nvSpPr>
          <p:cNvPr id="3" name="Rectangle 2"/>
          <p:cNvSpPr/>
          <p:nvPr/>
        </p:nvSpPr>
        <p:spPr>
          <a:xfrm>
            <a:off x="590550" y="1720840"/>
            <a:ext cx="11220450" cy="3970318"/>
          </a:xfrm>
          <a:prstGeom prst="rect">
            <a:avLst/>
          </a:prstGeom>
        </p:spPr>
        <p:txBody>
          <a:bodyPr wrap="square">
            <a:spAutoFit/>
          </a:bodyPr>
          <a:lstStyle/>
          <a:p>
            <a:pPr lvl="0" algn="just">
              <a:defRPr/>
            </a:pPr>
            <a:r>
              <a:rPr lang="en-US" sz="2800" dirty="0">
                <a:latin typeface="Perpetua" panose="02020502060401020303" pitchFamily="18" charset="0"/>
                <a:cs typeface="Times New Roman" panose="02020603050405020304" pitchFamily="18" charset="0"/>
              </a:rPr>
              <a:t>Ice cores look like this. They are cylindrical blocks of ice dug out of from permafrost. Permafrost as the name suggests is permanent frost. In certain places in the world, like the poles, when snow forms in the winter, it never melts. When this snow forms, it traps small air pockets within itself, and as snow forms every winter every year, each year forms a layer of ice over the last years ice deposit. If one were to dig vertically into these layers and extract the air pockets from each layer of ice, you would get a temporal scale of atmospheric composition of the planet. You can use this composition to decipher the amount of CO2 in the atmosphere and also the ambient temperature of the planet in that year.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354480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7647" y="808964"/>
            <a:ext cx="9507209" cy="548880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2"/>
          <p:cNvSpPr txBox="1">
            <a:spLocks noChangeArrowheads="1"/>
          </p:cNvSpPr>
          <p:nvPr/>
        </p:nvSpPr>
        <p:spPr bwMode="auto">
          <a:xfrm>
            <a:off x="8731876" y="6297767"/>
            <a:ext cx="2132980" cy="276999"/>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i="1" dirty="0">
                <a:solidFill>
                  <a:schemeClr val="bg1"/>
                </a:solidFill>
              </a:rPr>
              <a:t>Courtesy: Frontier Scientists</a:t>
            </a:r>
          </a:p>
        </p:txBody>
      </p:sp>
      <p:sp>
        <p:nvSpPr>
          <p:cNvPr id="4" name="Title 1"/>
          <p:cNvSpPr txBox="1">
            <a:spLocks/>
          </p:cNvSpPr>
          <p:nvPr/>
        </p:nvSpPr>
        <p:spPr>
          <a:xfrm>
            <a:off x="0" y="-15498"/>
            <a:ext cx="5612636" cy="790176"/>
          </a:xfrm>
          <a:prstGeom prst="rect">
            <a:avLst/>
          </a:prstGeom>
          <a:solidFill>
            <a:schemeClr val="tx1"/>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en-US" sz="5400" dirty="0">
                <a:solidFill>
                  <a:schemeClr val="bg1"/>
                </a:solidFill>
              </a:rPr>
              <a:t>Ice Core Drilling</a:t>
            </a:r>
          </a:p>
        </p:txBody>
      </p:sp>
      <p:sp>
        <p:nvSpPr>
          <p:cNvPr id="2" name="Slide Number Placeholder 1"/>
          <p:cNvSpPr>
            <a:spLocks noGrp="1"/>
          </p:cNvSpPr>
          <p:nvPr>
            <p:ph type="sldNum" sz="quarter" idx="12"/>
          </p:nvPr>
        </p:nvSpPr>
        <p:spPr/>
        <p:txBody>
          <a:bodyPr/>
          <a:lstStyle/>
          <a:p>
            <a:fld id="{225066C8-16B5-40D1-B8BD-57503259304D}" type="slidenum">
              <a:rPr lang="en-US" smtClean="0"/>
              <a:t>37</a:t>
            </a:fld>
            <a:endParaRPr lang="en-US" dirty="0"/>
          </a:p>
        </p:txBody>
      </p:sp>
    </p:spTree>
    <p:extLst>
      <p:ext uri="{BB962C8B-B14F-4D97-AF65-F5344CB8AC3E}">
        <p14:creationId xmlns:p14="http://schemas.microsoft.com/office/powerpoint/2010/main" val="40907593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2" name="Picture 2" descr="https://simpleclimate.files.wordpress.com/2012/04/edc.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2914" y="342639"/>
            <a:ext cx="9200870" cy="6275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8420660" y="6447295"/>
            <a:ext cx="2283124" cy="230832"/>
          </a:xfrm>
          <a:prstGeom prst="rect">
            <a:avLst/>
          </a:prstGeom>
          <a:solidFill>
            <a:schemeClr val="tx1"/>
          </a:solidFill>
        </p:spPr>
        <p:txBody>
          <a:bodyPr wrap="square">
            <a:spAutoFit/>
          </a:bodyPr>
          <a:lstStyle/>
          <a:p>
            <a:r>
              <a:rPr lang="en-US" sz="900" dirty="0">
                <a:solidFill>
                  <a:schemeClr val="bg1"/>
                </a:solidFill>
                <a:latin typeface="Georgia" panose="02040502050405020303" pitchFamily="18" charset="0"/>
              </a:rPr>
              <a:t>Image credit: </a:t>
            </a:r>
            <a:r>
              <a:rPr lang="en-US" sz="900" dirty="0" err="1">
                <a:solidFill>
                  <a:schemeClr val="bg1"/>
                </a:solidFill>
                <a:latin typeface="Georgia" panose="02040502050405020303" pitchFamily="18" charset="0"/>
                <a:hlinkClick r:id="rId4" tooltip="http://news.harvard.edu/gazette/story/2012/04/illuminating-carbons-climate-effects/"/>
              </a:rPr>
              <a:t>Havard</a:t>
            </a:r>
            <a:r>
              <a:rPr lang="en-US" sz="900" dirty="0">
                <a:solidFill>
                  <a:schemeClr val="bg1"/>
                </a:solidFill>
                <a:latin typeface="Georgia" panose="02040502050405020303" pitchFamily="18" charset="0"/>
                <a:hlinkClick r:id="rId4" tooltip="http://news.harvard.edu/gazette/story/2012/04/illuminating-carbons-climate-effects/"/>
              </a:rPr>
              <a:t>/Jeremy </a:t>
            </a:r>
            <a:r>
              <a:rPr lang="en-US" sz="900" dirty="0" err="1">
                <a:solidFill>
                  <a:schemeClr val="bg1"/>
                </a:solidFill>
                <a:latin typeface="Georgia" panose="02040502050405020303" pitchFamily="18" charset="0"/>
                <a:hlinkClick r:id="rId4" tooltip="http://news.harvard.edu/gazette/story/2012/04/illuminating-carbons-climate-effects/"/>
              </a:rPr>
              <a:t>Shakun</a:t>
            </a:r>
            <a:endParaRPr lang="en-US" sz="900" dirty="0">
              <a:solidFill>
                <a:schemeClr val="bg1"/>
              </a:solidFill>
            </a:endParaRPr>
          </a:p>
        </p:txBody>
      </p:sp>
      <p:sp>
        <p:nvSpPr>
          <p:cNvPr id="3" name="Slide Number Placeholder 2"/>
          <p:cNvSpPr>
            <a:spLocks noGrp="1"/>
          </p:cNvSpPr>
          <p:nvPr>
            <p:ph type="sldNum" sz="quarter" idx="12"/>
          </p:nvPr>
        </p:nvSpPr>
        <p:spPr/>
        <p:txBody>
          <a:bodyPr/>
          <a:lstStyle/>
          <a:p>
            <a:fld id="{225066C8-16B5-40D1-B8BD-57503259304D}" type="slidenum">
              <a:rPr lang="en-US" smtClean="0"/>
              <a:t>38</a:t>
            </a:fld>
            <a:endParaRPr lang="en-US" dirty="0"/>
          </a:p>
        </p:txBody>
      </p:sp>
    </p:spTree>
    <p:extLst>
      <p:ext uri="{BB962C8B-B14F-4D97-AF65-F5344CB8AC3E}">
        <p14:creationId xmlns:p14="http://schemas.microsoft.com/office/powerpoint/2010/main" val="27306749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39</a:t>
            </a:fld>
            <a:endParaRPr lang="en-US" dirty="0"/>
          </a:p>
        </p:txBody>
      </p:sp>
      <p:sp>
        <p:nvSpPr>
          <p:cNvPr id="3" name="Rectangle 2"/>
          <p:cNvSpPr/>
          <p:nvPr/>
        </p:nvSpPr>
        <p:spPr>
          <a:xfrm>
            <a:off x="514350" y="1093371"/>
            <a:ext cx="11144250" cy="5262979"/>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Scientists have been able to reconstruct earth’s CO2 and avg. Antarctic temperature history for the past 800,000 years through ice cores data. In this graph, each trough represents an ice age. In the last 800,000 years, we have seen 7 ice ages. As is evident from this graph, Earth is presently coming out of an ice age. As is also clear from the graph, temperature and CO2 are strongly correlated (the relationship between them though, is not linear). This is where the concern is raised. If CO2 and temp are correlated, and if every time CO2 has increased in the atmosphere, the Earth has warmed enough to come out of an ice age, what will the current amount of CO2 do to the present climate. As is clear from the graph, earth has never seen so much CO2 in the atmosphere in its past 800000 year history. This excess CO2 is clearly a cause of major concern and is entirely due to man made reasons. There is nothing natural about this CO2 conc. in the atmosphere.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079963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1287"/>
            <a:ext cx="10515600" cy="1325563"/>
          </a:xfrm>
        </p:spPr>
        <p:txBody>
          <a:bodyPr>
            <a:normAutofit/>
          </a:bodyPr>
          <a:lstStyle/>
          <a:p>
            <a:r>
              <a:rPr lang="en-US" sz="4000" dirty="0">
                <a:latin typeface="Perpetua" panose="02020502060401020303" pitchFamily="18" charset="0"/>
              </a:rPr>
              <a:t>Importance of EVS</a:t>
            </a:r>
          </a:p>
        </p:txBody>
      </p:sp>
      <p:graphicFrame>
        <p:nvGraphicFramePr>
          <p:cNvPr id="7" name="Content Placeholder 2">
            <a:extLst>
              <a:ext uri="{FF2B5EF4-FFF2-40B4-BE49-F238E27FC236}">
                <a16:creationId xmlns:a16="http://schemas.microsoft.com/office/drawing/2014/main" id="{AF7B60F3-2D28-4186-B7CA-B831EA8D8E4A}"/>
              </a:ext>
            </a:extLst>
          </p:cNvPr>
          <p:cNvGraphicFramePr>
            <a:graphicFrameLocks noGrp="1"/>
          </p:cNvGraphicFramePr>
          <p:nvPr>
            <p:ph idx="1"/>
          </p:nvPr>
        </p:nvGraphicFramePr>
        <p:xfrm>
          <a:off x="838200" y="1250950"/>
          <a:ext cx="10515600"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p:cNvSpPr>
            <a:spLocks noGrp="1"/>
          </p:cNvSpPr>
          <p:nvPr>
            <p:ph type="sldNum" sz="quarter" idx="12"/>
          </p:nvPr>
        </p:nvSpPr>
        <p:spPr/>
        <p:txBody>
          <a:bodyPr/>
          <a:lstStyle/>
          <a:p>
            <a:fld id="{225066C8-16B5-40D1-B8BD-57503259304D}" type="slidenum">
              <a:rPr lang="en-US" smtClean="0"/>
              <a:t>4</a:t>
            </a:fld>
            <a:endParaRPr lang="en-US" dirty="0"/>
          </a:p>
        </p:txBody>
      </p:sp>
      <p:pic>
        <p:nvPicPr>
          <p:cNvPr id="5" name="Picture 1"/>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7168293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1203324" y="69850"/>
            <a:ext cx="9680923" cy="6286500"/>
          </a:xfrm>
          <a:prstGeom prst="rect">
            <a:avLst/>
          </a:prstGeom>
        </p:spPr>
      </p:pic>
      <p:sp>
        <p:nvSpPr>
          <p:cNvPr id="4" name="Rectangle 3"/>
          <p:cNvSpPr/>
          <p:nvPr/>
        </p:nvSpPr>
        <p:spPr>
          <a:xfrm>
            <a:off x="9587836" y="5806559"/>
            <a:ext cx="1080745" cy="276999"/>
          </a:xfrm>
          <a:prstGeom prst="rect">
            <a:avLst/>
          </a:prstGeom>
          <a:solidFill>
            <a:schemeClr val="tx1"/>
          </a:solidFill>
        </p:spPr>
        <p:txBody>
          <a:bodyPr wrap="none">
            <a:spAutoFit/>
          </a:bodyPr>
          <a:lstStyle/>
          <a:p>
            <a:r>
              <a:rPr lang="en-US" sz="1200" dirty="0">
                <a:solidFill>
                  <a:schemeClr val="bg1"/>
                </a:solidFill>
                <a:latin typeface="arial" panose="020B0604020202020204" pitchFamily="34" charset="0"/>
              </a:rPr>
              <a:t>IPCC, 2007A</a:t>
            </a:r>
            <a:endParaRPr lang="en-US" sz="1200" dirty="0">
              <a:solidFill>
                <a:schemeClr val="bg1"/>
              </a:solidFill>
            </a:endParaRPr>
          </a:p>
        </p:txBody>
      </p:sp>
      <p:sp>
        <p:nvSpPr>
          <p:cNvPr id="5" name="Slide Number Placeholder 4"/>
          <p:cNvSpPr>
            <a:spLocks noGrp="1"/>
          </p:cNvSpPr>
          <p:nvPr>
            <p:ph type="sldNum" sz="quarter" idx="12"/>
          </p:nvPr>
        </p:nvSpPr>
        <p:spPr/>
        <p:txBody>
          <a:bodyPr/>
          <a:lstStyle/>
          <a:p>
            <a:fld id="{225066C8-16B5-40D1-B8BD-57503259304D}" type="slidenum">
              <a:rPr lang="en-US" smtClean="0"/>
              <a:t>40</a:t>
            </a:fld>
            <a:endParaRPr lang="en-US" dirty="0"/>
          </a:p>
        </p:txBody>
      </p:sp>
    </p:spTree>
    <p:extLst>
      <p:ext uri="{BB962C8B-B14F-4D97-AF65-F5344CB8AC3E}">
        <p14:creationId xmlns:p14="http://schemas.microsoft.com/office/powerpoint/2010/main" val="38376101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41</a:t>
            </a:fld>
            <a:endParaRPr lang="en-US" dirty="0"/>
          </a:p>
        </p:txBody>
      </p:sp>
      <p:sp>
        <p:nvSpPr>
          <p:cNvPr id="3" name="Rectangle 2"/>
          <p:cNvSpPr/>
          <p:nvPr/>
        </p:nvSpPr>
        <p:spPr>
          <a:xfrm>
            <a:off x="609600" y="1585436"/>
            <a:ext cx="10934700" cy="1815882"/>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This problem is further made worse by the fact that the rate of change of CO2, as shown in the graph has accelerated despite our efforts to curtail it in the last couple of decades. This shows that all the measures we have taken till date to tackle this issue have been woefully inadequate.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239995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9B76D444-2756-434F-AE61-96D69830C13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rotWithShape="1">
          <a:blip r:embed="rId3"/>
          <a:srcRect t="11242" r="-1" b="36"/>
          <a:stretch/>
        </p:blipFill>
        <p:spPr>
          <a:xfrm>
            <a:off x="320040" y="320040"/>
            <a:ext cx="11548872" cy="4303462"/>
          </a:xfrm>
          <a:prstGeom prst="rect">
            <a:avLst/>
          </a:prstGeom>
        </p:spPr>
      </p:pic>
      <p:sp>
        <p:nvSpPr>
          <p:cNvPr id="15" name="Rectangle 10">
            <a:extLst>
              <a:ext uri="{FF2B5EF4-FFF2-40B4-BE49-F238E27FC236}">
                <a16:creationId xmlns:a16="http://schemas.microsoft.com/office/drawing/2014/main" id="{A27B6159-7734-4564-9E0F-C4BC43C36E5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4782312"/>
            <a:ext cx="11548872" cy="1755648"/>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3" name="Straight Connector 12">
            <a:extLst>
              <a:ext uri="{FF2B5EF4-FFF2-40B4-BE49-F238E27FC236}">
                <a16:creationId xmlns:a16="http://schemas.microsoft.com/office/drawing/2014/main" id="{E2FFB46B-05BC-4950-B18A-9593FDAE6ED7}"/>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059936" y="5237979"/>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4379976" y="5009083"/>
            <a:ext cx="6976872" cy="1345997"/>
          </a:xfrm>
          <a:prstGeom prst="rect">
            <a:avLst/>
          </a:prstGeom>
        </p:spPr>
        <p:txBody>
          <a:bodyPr vert="horz" lIns="91440" tIns="45720" rIns="91440" bIns="45720" rtlCol="0" anchor="ctr">
            <a:normAutofit/>
          </a:bodyPr>
          <a:lstStyle/>
          <a:p>
            <a:pPr>
              <a:lnSpc>
                <a:spcPct val="90000"/>
              </a:lnSpc>
              <a:spcAft>
                <a:spcPts val="600"/>
              </a:spcAft>
            </a:pPr>
            <a:r>
              <a:rPr lang="en-US" sz="1700" dirty="0">
                <a:solidFill>
                  <a:schemeClr val="bg1"/>
                </a:solidFill>
              </a:rPr>
              <a:t>This graph, based on the comparison of atmospheric samples contained in ice cores and more recent direct measurements, provides evidence that atmospheric CO</a:t>
            </a:r>
            <a:r>
              <a:rPr lang="en-US" sz="1700" baseline="-25000" dirty="0">
                <a:solidFill>
                  <a:schemeClr val="bg1"/>
                </a:solidFill>
              </a:rPr>
              <a:t>2</a:t>
            </a:r>
            <a:r>
              <a:rPr lang="en-US" sz="1700" dirty="0">
                <a:solidFill>
                  <a:schemeClr val="bg1"/>
                </a:solidFill>
              </a:rPr>
              <a:t> has increased since the Industrial Revolution. (Credit: </a:t>
            </a:r>
            <a:r>
              <a:rPr lang="en-US" sz="1700" dirty="0" err="1">
                <a:solidFill>
                  <a:schemeClr val="bg1"/>
                </a:solidFill>
              </a:rPr>
              <a:t>Luthi</a:t>
            </a:r>
            <a:r>
              <a:rPr lang="en-US" sz="1700" dirty="0">
                <a:solidFill>
                  <a:schemeClr val="bg1"/>
                </a:solidFill>
              </a:rPr>
              <a:t>, D., et al.. 2008; Etheridge, D.M., et al. 2010; Vostok ice core data/J.R. Petit et al.; NOAA Mauna Loa CO</a:t>
            </a:r>
            <a:r>
              <a:rPr lang="en-US" sz="1700" baseline="-25000" dirty="0">
                <a:solidFill>
                  <a:schemeClr val="bg1"/>
                </a:solidFill>
              </a:rPr>
              <a:t>2</a:t>
            </a:r>
            <a:r>
              <a:rPr lang="en-US" sz="1700" dirty="0">
                <a:solidFill>
                  <a:schemeClr val="bg1"/>
                </a:solidFill>
              </a:rPr>
              <a:t> record.)</a:t>
            </a:r>
          </a:p>
        </p:txBody>
      </p:sp>
      <p:sp>
        <p:nvSpPr>
          <p:cNvPr id="2" name="Slide Number Placeholder 1"/>
          <p:cNvSpPr>
            <a:spLocks noGrp="1"/>
          </p:cNvSpPr>
          <p:nvPr>
            <p:ph type="sldNum" sz="quarter" idx="12"/>
          </p:nvPr>
        </p:nvSpPr>
        <p:spPr>
          <a:xfrm>
            <a:off x="10528664" y="6556248"/>
            <a:ext cx="828184" cy="274320"/>
          </a:xfrm>
        </p:spPr>
        <p:txBody>
          <a:bodyPr vert="horz" lIns="91440" tIns="45720" rIns="91440" bIns="45720" rtlCol="0" anchor="ctr">
            <a:normAutofit/>
          </a:bodyPr>
          <a:lstStyle/>
          <a:p>
            <a:pPr>
              <a:spcAft>
                <a:spcPts val="600"/>
              </a:spcAft>
              <a:defRPr/>
            </a:pPr>
            <a:fld id="{225066C8-16B5-40D1-B8BD-57503259304D}" type="slidenum">
              <a:rPr lang="en-US">
                <a:solidFill>
                  <a:schemeClr val="tx1">
                    <a:alpha val="70000"/>
                  </a:schemeClr>
                </a:solidFill>
                <a:latin typeface="Calibri" panose="020F0502020204030204"/>
              </a:rPr>
              <a:pPr>
                <a:spcAft>
                  <a:spcPts val="600"/>
                </a:spcAft>
                <a:defRPr/>
              </a:pPr>
              <a:t>42</a:t>
            </a:fld>
            <a:endParaRPr lang="en-US">
              <a:solidFill>
                <a:schemeClr val="tx1">
                  <a:alpha val="70000"/>
                </a:schemeClr>
              </a:solidFill>
              <a:latin typeface="Calibri" panose="020F0502020204030204"/>
            </a:endParaRPr>
          </a:p>
        </p:txBody>
      </p:sp>
    </p:spTree>
    <p:extLst>
      <p:ext uri="{BB962C8B-B14F-4D97-AF65-F5344CB8AC3E}">
        <p14:creationId xmlns:p14="http://schemas.microsoft.com/office/powerpoint/2010/main" val="1757821579"/>
      </p:ext>
    </p:extLst>
  </p:cSld>
  <p:clrMapOvr>
    <a:overrideClrMapping bg1="dk1" tx1="lt1" bg2="dk2" tx2="lt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43</a:t>
            </a:fld>
            <a:endParaRPr lang="en-US" dirty="0"/>
          </a:p>
        </p:txBody>
      </p:sp>
      <p:sp>
        <p:nvSpPr>
          <p:cNvPr id="3" name="TextBox 2"/>
          <p:cNvSpPr txBox="1"/>
          <p:nvPr/>
        </p:nvSpPr>
        <p:spPr>
          <a:xfrm>
            <a:off x="4819650" y="247650"/>
            <a:ext cx="3143250" cy="584775"/>
          </a:xfrm>
          <a:prstGeom prst="rect">
            <a:avLst/>
          </a:prstGeom>
          <a:noFill/>
        </p:spPr>
        <p:txBody>
          <a:bodyPr wrap="square" rtlCol="0">
            <a:spAutoFit/>
          </a:bodyPr>
          <a:lstStyle/>
          <a:p>
            <a:r>
              <a:rPr lang="en-US" sz="3200" dirty="0">
                <a:latin typeface="Perpetua" panose="02020502060401020303" pitchFamily="18" charset="0"/>
              </a:rPr>
              <a:t>Evidences</a:t>
            </a:r>
            <a:r>
              <a:rPr lang="en-US" dirty="0"/>
              <a:t> </a:t>
            </a:r>
          </a:p>
        </p:txBody>
      </p:sp>
      <p:pic>
        <p:nvPicPr>
          <p:cNvPr id="4" name="Picture 3"/>
          <p:cNvPicPr>
            <a:picLocks noChangeAspect="1"/>
          </p:cNvPicPr>
          <p:nvPr/>
        </p:nvPicPr>
        <p:blipFill>
          <a:blip r:embed="rId3"/>
          <a:stretch>
            <a:fillRect/>
          </a:stretch>
        </p:blipFill>
        <p:spPr>
          <a:xfrm>
            <a:off x="833437" y="1152525"/>
            <a:ext cx="2066925" cy="1581150"/>
          </a:xfrm>
          <a:prstGeom prst="rect">
            <a:avLst/>
          </a:prstGeom>
        </p:spPr>
      </p:pic>
      <p:sp>
        <p:nvSpPr>
          <p:cNvPr id="5" name="Rectangle 4"/>
          <p:cNvSpPr/>
          <p:nvPr/>
        </p:nvSpPr>
        <p:spPr>
          <a:xfrm>
            <a:off x="3343275" y="1065937"/>
            <a:ext cx="6096000" cy="1938992"/>
          </a:xfrm>
          <a:prstGeom prst="rect">
            <a:avLst/>
          </a:prstGeom>
        </p:spPr>
        <p:txBody>
          <a:bodyPr>
            <a:spAutoFit/>
          </a:bodyPr>
          <a:lstStyle/>
          <a:p>
            <a:pPr algn="just"/>
            <a:r>
              <a:rPr lang="en-US" sz="2000" u="sng" dirty="0">
                <a:solidFill>
                  <a:srgbClr val="2B2B2B"/>
                </a:solidFill>
                <a:latin typeface="Perpetua" panose="02020502060401020303" pitchFamily="18" charset="0"/>
              </a:rPr>
              <a:t>1.Shrinking ice sheets </a:t>
            </a:r>
            <a:r>
              <a:rPr lang="en-US" sz="2000" dirty="0">
                <a:solidFill>
                  <a:srgbClr val="2B2B2B"/>
                </a:solidFill>
                <a:latin typeface="Perpetua" panose="02020502060401020303" pitchFamily="18" charset="0"/>
              </a:rPr>
              <a:t>: The Greenland and Antarctic ice sheets have decreased in mass. Data from NASA's Gravity Recovery and Climate Experiment show Greenland lost an average of 286 billion tons of ice per year between 1993 and 2016, while Antarctica lost about 127 billion tons of ice per year during the same time period. </a:t>
            </a:r>
            <a:endParaRPr lang="en-US" sz="2000" dirty="0">
              <a:latin typeface="Perpetua" panose="02020502060401020303" pitchFamily="18" charset="0"/>
            </a:endParaRPr>
          </a:p>
        </p:txBody>
      </p:sp>
      <p:pic>
        <p:nvPicPr>
          <p:cNvPr id="6" name="Picture 5"/>
          <p:cNvPicPr>
            <a:picLocks noChangeAspect="1"/>
          </p:cNvPicPr>
          <p:nvPr/>
        </p:nvPicPr>
        <p:blipFill>
          <a:blip r:embed="rId4"/>
          <a:stretch>
            <a:fillRect/>
          </a:stretch>
        </p:blipFill>
        <p:spPr>
          <a:xfrm>
            <a:off x="833437" y="3352800"/>
            <a:ext cx="2076450" cy="1562100"/>
          </a:xfrm>
          <a:prstGeom prst="rect">
            <a:avLst/>
          </a:prstGeom>
        </p:spPr>
      </p:pic>
      <p:sp>
        <p:nvSpPr>
          <p:cNvPr id="7" name="Rectangle 6"/>
          <p:cNvSpPr/>
          <p:nvPr/>
        </p:nvSpPr>
        <p:spPr>
          <a:xfrm>
            <a:off x="3343275" y="3330774"/>
            <a:ext cx="6096000" cy="1323439"/>
          </a:xfrm>
          <a:prstGeom prst="rect">
            <a:avLst/>
          </a:prstGeom>
        </p:spPr>
        <p:txBody>
          <a:bodyPr>
            <a:spAutoFit/>
          </a:bodyPr>
          <a:lstStyle/>
          <a:p>
            <a:pPr algn="just"/>
            <a:r>
              <a:rPr lang="en-US" sz="2000" u="sng" dirty="0">
                <a:solidFill>
                  <a:srgbClr val="2B2B2B"/>
                </a:solidFill>
                <a:latin typeface="Perpetua" panose="02020502060401020303" pitchFamily="18" charset="0"/>
              </a:rPr>
              <a:t>2.Declining Arctic sea ice </a:t>
            </a:r>
            <a:r>
              <a:rPr lang="en-US" sz="2000" dirty="0">
                <a:solidFill>
                  <a:srgbClr val="2B2B2B"/>
                </a:solidFill>
                <a:latin typeface="Perpetua" panose="02020502060401020303" pitchFamily="18" charset="0"/>
              </a:rPr>
              <a:t>: Both the extent and thickness of Arctic sea ice has declined rapidly over the last several decades.  ( </a:t>
            </a:r>
            <a:r>
              <a:rPr lang="en-US" sz="2000" dirty="0">
                <a:latin typeface="Perpetua" panose="02020502060401020303" pitchFamily="18" charset="0"/>
              </a:rPr>
              <a:t>Image: Visualization of the 2012 Arctic sea ice minimum, the lowest on record)</a:t>
            </a:r>
          </a:p>
        </p:txBody>
      </p:sp>
      <p:sp>
        <p:nvSpPr>
          <p:cNvPr id="8" name="TextBox 7"/>
          <p:cNvSpPr txBox="1"/>
          <p:nvPr/>
        </p:nvSpPr>
        <p:spPr>
          <a:xfrm>
            <a:off x="588812" y="6356350"/>
            <a:ext cx="4230838" cy="369332"/>
          </a:xfrm>
          <a:prstGeom prst="rect">
            <a:avLst/>
          </a:prstGeom>
          <a:noFill/>
        </p:spPr>
        <p:txBody>
          <a:bodyPr wrap="none" rtlCol="0">
            <a:spAutoFit/>
          </a:bodyPr>
          <a:lstStyle/>
          <a:p>
            <a:r>
              <a:rPr lang="en-US" b="1" dirty="0"/>
              <a:t>Source</a:t>
            </a:r>
            <a:r>
              <a:rPr lang="en-US" dirty="0"/>
              <a:t> : UCAR </a:t>
            </a:r>
            <a:r>
              <a:rPr lang="en-US" dirty="0" err="1"/>
              <a:t>centre</a:t>
            </a:r>
            <a:r>
              <a:rPr lang="en-US" dirty="0"/>
              <a:t> for science education</a:t>
            </a:r>
          </a:p>
        </p:txBody>
      </p:sp>
      <p:pic>
        <p:nvPicPr>
          <p:cNvPr id="9" name="Picture 1"/>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247098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44</a:t>
            </a:fld>
            <a:endParaRPr lang="en-US" dirty="0"/>
          </a:p>
        </p:txBody>
      </p:sp>
      <p:pic>
        <p:nvPicPr>
          <p:cNvPr id="3" name="Picture 2"/>
          <p:cNvPicPr>
            <a:picLocks noChangeAspect="1"/>
          </p:cNvPicPr>
          <p:nvPr/>
        </p:nvPicPr>
        <p:blipFill>
          <a:blip r:embed="rId3"/>
          <a:stretch>
            <a:fillRect/>
          </a:stretch>
        </p:blipFill>
        <p:spPr>
          <a:xfrm>
            <a:off x="909637" y="952500"/>
            <a:ext cx="2309813" cy="1619250"/>
          </a:xfrm>
          <a:prstGeom prst="rect">
            <a:avLst/>
          </a:prstGeom>
        </p:spPr>
      </p:pic>
      <p:sp>
        <p:nvSpPr>
          <p:cNvPr id="4" name="Rectangle 3"/>
          <p:cNvSpPr/>
          <p:nvPr/>
        </p:nvSpPr>
        <p:spPr>
          <a:xfrm>
            <a:off x="3581400" y="952500"/>
            <a:ext cx="7258050" cy="1323439"/>
          </a:xfrm>
          <a:prstGeom prst="rect">
            <a:avLst/>
          </a:prstGeom>
        </p:spPr>
        <p:txBody>
          <a:bodyPr wrap="square">
            <a:spAutoFit/>
          </a:bodyPr>
          <a:lstStyle/>
          <a:p>
            <a:pPr algn="just"/>
            <a:r>
              <a:rPr lang="en-US" sz="2000" u="sng" dirty="0">
                <a:solidFill>
                  <a:srgbClr val="2B2B2B"/>
                </a:solidFill>
                <a:latin typeface="Perpetua" panose="02020502060401020303" pitchFamily="18" charset="0"/>
              </a:rPr>
              <a:t>3.Extreme events : </a:t>
            </a:r>
            <a:r>
              <a:rPr lang="en-US" sz="2000" dirty="0">
                <a:solidFill>
                  <a:srgbClr val="2B2B2B"/>
                </a:solidFill>
                <a:latin typeface="Perpetua" panose="02020502060401020303" pitchFamily="18" charset="0"/>
              </a:rPr>
              <a:t>The number of record high temperature events in the United States has been increasing, while the number of record low temperature events has been decreasing, since 1950. The U.S. has also witnessed increasing numbers of intense rainfall events.</a:t>
            </a:r>
            <a:endParaRPr lang="en-US" sz="2000" dirty="0">
              <a:latin typeface="Perpetua" panose="02020502060401020303" pitchFamily="18" charset="0"/>
            </a:endParaRPr>
          </a:p>
        </p:txBody>
      </p:sp>
      <p:pic>
        <p:nvPicPr>
          <p:cNvPr id="5" name="Picture 4"/>
          <p:cNvPicPr>
            <a:picLocks noChangeAspect="1"/>
          </p:cNvPicPr>
          <p:nvPr/>
        </p:nvPicPr>
        <p:blipFill>
          <a:blip r:embed="rId4"/>
          <a:stretch>
            <a:fillRect/>
          </a:stretch>
        </p:blipFill>
        <p:spPr>
          <a:xfrm>
            <a:off x="909637" y="3200400"/>
            <a:ext cx="2309813" cy="1524000"/>
          </a:xfrm>
          <a:prstGeom prst="rect">
            <a:avLst/>
          </a:prstGeom>
        </p:spPr>
      </p:pic>
      <p:sp>
        <p:nvSpPr>
          <p:cNvPr id="6" name="Rectangle 5"/>
          <p:cNvSpPr/>
          <p:nvPr/>
        </p:nvSpPr>
        <p:spPr>
          <a:xfrm>
            <a:off x="3581400" y="3100427"/>
            <a:ext cx="7258050" cy="1938992"/>
          </a:xfrm>
          <a:prstGeom prst="rect">
            <a:avLst/>
          </a:prstGeom>
        </p:spPr>
        <p:txBody>
          <a:bodyPr wrap="square">
            <a:spAutoFit/>
          </a:bodyPr>
          <a:lstStyle/>
          <a:p>
            <a:pPr algn="just"/>
            <a:r>
              <a:rPr lang="en-US" sz="2000" u="sng" dirty="0">
                <a:solidFill>
                  <a:srgbClr val="2B2B2B"/>
                </a:solidFill>
                <a:latin typeface="Perpetua" panose="02020502060401020303" pitchFamily="18" charset="0"/>
              </a:rPr>
              <a:t>4.Ocean acidification : </a:t>
            </a:r>
            <a:r>
              <a:rPr lang="en-US" sz="2000" dirty="0">
                <a:solidFill>
                  <a:srgbClr val="2B2B2B"/>
                </a:solidFill>
                <a:latin typeface="Perpetua" panose="02020502060401020303" pitchFamily="18" charset="0"/>
              </a:rPr>
              <a:t>Since the beginning of the Industrial Revolution, the acidity of surface ocean waters has increased by about 30 percent. This increase is the result of humans emitting more carbon dioxide into the atmosphere and hence more being absorbed into the oceans. The amount of carbon dioxide absorbed by the upper layer of the oceans is increasing by about 2 billion tons per year.</a:t>
            </a:r>
            <a:endParaRPr lang="en-US" sz="2000" dirty="0">
              <a:latin typeface="Perpetua" panose="02020502060401020303" pitchFamily="18" charset="0"/>
            </a:endParaRPr>
          </a:p>
        </p:txBody>
      </p:sp>
      <p:sp>
        <p:nvSpPr>
          <p:cNvPr id="7" name="TextBox 6"/>
          <p:cNvSpPr txBox="1"/>
          <p:nvPr/>
        </p:nvSpPr>
        <p:spPr>
          <a:xfrm>
            <a:off x="323850" y="6352143"/>
            <a:ext cx="4230838" cy="369332"/>
          </a:xfrm>
          <a:prstGeom prst="rect">
            <a:avLst/>
          </a:prstGeom>
          <a:noFill/>
        </p:spPr>
        <p:txBody>
          <a:bodyPr wrap="none" rtlCol="0">
            <a:spAutoFit/>
          </a:bodyPr>
          <a:lstStyle/>
          <a:p>
            <a:r>
              <a:rPr lang="en-US" b="1" dirty="0"/>
              <a:t>Source</a:t>
            </a:r>
            <a:r>
              <a:rPr lang="en-US" dirty="0"/>
              <a:t> : UCAR </a:t>
            </a:r>
            <a:r>
              <a:rPr lang="en-US" dirty="0" err="1"/>
              <a:t>centre</a:t>
            </a:r>
            <a:r>
              <a:rPr lang="en-US" dirty="0"/>
              <a:t> for science education</a:t>
            </a:r>
          </a:p>
        </p:txBody>
      </p:sp>
      <p:pic>
        <p:nvPicPr>
          <p:cNvPr id="8" name="Picture 1"/>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265869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p:cNvSpPr>
            <a:spLocks noGrp="1"/>
          </p:cNvSpPr>
          <p:nvPr>
            <p:ph type="sldNum" sz="quarter" idx="12"/>
          </p:nvPr>
        </p:nvSpPr>
        <p:spPr>
          <a:xfrm>
            <a:off x="8805333" y="6356350"/>
            <a:ext cx="2743200" cy="365125"/>
          </a:xfrm>
        </p:spPr>
        <p:txBody>
          <a:bodyPr>
            <a:normAutofit/>
          </a:bodyPr>
          <a:lstStyle/>
          <a:p>
            <a:pPr>
              <a:spcAft>
                <a:spcPts val="600"/>
              </a:spcAft>
            </a:pPr>
            <a:fld id="{225066C8-16B5-40D1-B8BD-57503259304D}" type="slidenum">
              <a:rPr lang="en-US" smtClean="0"/>
              <a:pPr>
                <a:spcAft>
                  <a:spcPts val="600"/>
                </a:spcAft>
              </a:pPr>
              <a:t>45</a:t>
            </a:fld>
            <a:endParaRPr lang="en-US"/>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130" name="Picture 2" descr="E:\PALADIN\HKIED\ETSANG\物料資源與環境\Global_Warming_Predictions_Map.jpg"/>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80202" y="643467"/>
            <a:ext cx="7631595" cy="5571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69016296"/>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46</a:t>
            </a:fld>
            <a:endParaRPr lang="en-US" dirty="0"/>
          </a:p>
        </p:txBody>
      </p:sp>
      <p:sp>
        <p:nvSpPr>
          <p:cNvPr id="3" name="Rectangle 2"/>
          <p:cNvSpPr/>
          <p:nvPr/>
        </p:nvSpPr>
        <p:spPr>
          <a:xfrm>
            <a:off x="457200" y="1361986"/>
            <a:ext cx="10896600" cy="1815882"/>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Another layer of complexity to this problem comes when you take this data and try to predict what is going to happen in the future. Because Earth is a </a:t>
            </a:r>
            <a:r>
              <a:rPr lang="en-US" sz="2800" b="1" dirty="0">
                <a:latin typeface="Perpetua" panose="02020502060401020303" pitchFamily="18" charset="0"/>
                <a:cs typeface="Times New Roman" panose="02020603050405020304" pitchFamily="18" charset="0"/>
              </a:rPr>
              <a:t>non-linear dynamical system</a:t>
            </a:r>
            <a:r>
              <a:rPr lang="en-US" sz="2800" dirty="0">
                <a:latin typeface="Perpetua" panose="02020502060401020303" pitchFamily="18" charset="0"/>
                <a:cs typeface="Times New Roman" panose="02020603050405020304" pitchFamily="18" charset="0"/>
              </a:rPr>
              <a:t>, it is hard to anticipate how the future of climate is going to look.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5789962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ig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629" y="144527"/>
            <a:ext cx="8124825" cy="653091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p:cNvSpPr>
            <a:spLocks noGrp="1"/>
          </p:cNvSpPr>
          <p:nvPr>
            <p:ph type="sldNum" sz="quarter" idx="12"/>
          </p:nvPr>
        </p:nvSpPr>
        <p:spPr>
          <a:xfrm>
            <a:off x="4675415" y="6492875"/>
            <a:ext cx="2100943" cy="365125"/>
          </a:xfrm>
          <a:solidFill>
            <a:schemeClr val="tx1"/>
          </a:solidFill>
        </p:spPr>
        <p:txBody>
          <a:bodyPr/>
          <a:lstStyle/>
          <a:p>
            <a:pPr algn="l"/>
            <a:r>
              <a:rPr lang="en-US" dirty="0">
                <a:solidFill>
                  <a:schemeClr val="bg1"/>
                </a:solidFill>
              </a:rPr>
              <a:t>El-</a:t>
            </a:r>
            <a:r>
              <a:rPr lang="en-US" dirty="0" err="1">
                <a:solidFill>
                  <a:schemeClr val="bg1"/>
                </a:solidFill>
              </a:rPr>
              <a:t>Beltagy</a:t>
            </a:r>
            <a:r>
              <a:rPr lang="en-US" dirty="0">
                <a:solidFill>
                  <a:schemeClr val="bg1"/>
                </a:solidFill>
              </a:rPr>
              <a:t> and </a:t>
            </a:r>
            <a:r>
              <a:rPr lang="en-US" dirty="0" err="1">
                <a:solidFill>
                  <a:schemeClr val="bg1"/>
                </a:solidFill>
              </a:rPr>
              <a:t>Madkour</a:t>
            </a:r>
            <a:r>
              <a:rPr lang="en-US" dirty="0">
                <a:solidFill>
                  <a:schemeClr val="bg1"/>
                </a:solidFill>
              </a:rPr>
              <a:t>, 2012</a:t>
            </a:r>
          </a:p>
        </p:txBody>
      </p:sp>
      <p:sp>
        <p:nvSpPr>
          <p:cNvPr id="4" name="Rectangle 3"/>
          <p:cNvSpPr/>
          <p:nvPr/>
        </p:nvSpPr>
        <p:spPr>
          <a:xfrm>
            <a:off x="8490857" y="2132709"/>
            <a:ext cx="3701143" cy="2554545"/>
          </a:xfrm>
          <a:prstGeom prst="rect">
            <a:avLst/>
          </a:prstGeom>
        </p:spPr>
        <p:txBody>
          <a:bodyPr wrap="square">
            <a:spAutoFit/>
          </a:bodyPr>
          <a:lstStyle/>
          <a:p>
            <a:pPr algn="ctr"/>
            <a:r>
              <a:rPr lang="en-US" sz="4000" b="1" dirty="0"/>
              <a:t>Temperature change under different scenarios</a:t>
            </a:r>
          </a:p>
        </p:txBody>
      </p:sp>
      <p:pic>
        <p:nvPicPr>
          <p:cNvPr id="5"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594202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48</a:t>
            </a:fld>
            <a:endParaRPr lang="en-US" dirty="0"/>
          </a:p>
        </p:txBody>
      </p:sp>
      <p:sp>
        <p:nvSpPr>
          <p:cNvPr id="3" name="Rectangle 2"/>
          <p:cNvSpPr/>
          <p:nvPr/>
        </p:nvSpPr>
        <p:spPr>
          <a:xfrm>
            <a:off x="571500" y="1235839"/>
            <a:ext cx="10782300" cy="3539430"/>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This is a graph of temperature change in the year 2100 under different scenarios. Each line represents a different model which takes into different, but equally valid assumptions about how the temperature of planet will rise. As you can see, the variation is quite large. It ranges from about 1.5 degree C to about 6 degree C which, is quiet a large difference. 6 degree C change will mean evacuation of many coastal areas and islands around the world. 1.5 degree C change will mean slight but manageable sea level rise. Both those extreme scenarios require diametrically opposite policy interventions.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1564972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170" y="460487"/>
            <a:ext cx="10966130" cy="5674677"/>
          </a:xfrm>
          <a:prstGeom prst="rect">
            <a:avLst/>
          </a:prstGeom>
        </p:spPr>
      </p:pic>
      <p:sp>
        <p:nvSpPr>
          <p:cNvPr id="3" name="Slide Number Placeholder 2"/>
          <p:cNvSpPr>
            <a:spLocks noGrp="1"/>
          </p:cNvSpPr>
          <p:nvPr>
            <p:ph type="sldNum" sz="quarter" idx="12"/>
          </p:nvPr>
        </p:nvSpPr>
        <p:spPr/>
        <p:txBody>
          <a:bodyPr/>
          <a:lstStyle/>
          <a:p>
            <a:fld id="{225066C8-16B5-40D1-B8BD-57503259304D}" type="slidenum">
              <a:rPr lang="en-US" smtClean="0"/>
              <a:t>49</a:t>
            </a:fld>
            <a:endParaRPr lang="en-US" dirty="0"/>
          </a:p>
        </p:txBody>
      </p:sp>
    </p:spTree>
    <p:extLst>
      <p:ext uri="{BB962C8B-B14F-4D97-AF65-F5344CB8AC3E}">
        <p14:creationId xmlns:p14="http://schemas.microsoft.com/office/powerpoint/2010/main" val="3321410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Perpetua" panose="02020502060401020303" pitchFamily="18" charset="0"/>
              </a:rPr>
              <a:t>Benefits of EVS</a:t>
            </a:r>
          </a:p>
        </p:txBody>
      </p:sp>
      <p:graphicFrame>
        <p:nvGraphicFramePr>
          <p:cNvPr id="7" name="Content Placeholder 2">
            <a:extLst>
              <a:ext uri="{FF2B5EF4-FFF2-40B4-BE49-F238E27FC236}">
                <a16:creationId xmlns:a16="http://schemas.microsoft.com/office/drawing/2014/main" id="{096DEA2F-B6D4-49CF-9209-D5C3188B5B3D}"/>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p:cNvSpPr>
            <a:spLocks noGrp="1"/>
          </p:cNvSpPr>
          <p:nvPr>
            <p:ph type="sldNum" sz="quarter" idx="12"/>
          </p:nvPr>
        </p:nvSpPr>
        <p:spPr/>
        <p:txBody>
          <a:bodyPr/>
          <a:lstStyle/>
          <a:p>
            <a:fld id="{225066C8-16B5-40D1-B8BD-57503259304D}" type="slidenum">
              <a:rPr lang="en-US" smtClean="0"/>
              <a:t>5</a:t>
            </a:fld>
            <a:endParaRPr lang="en-US" dirty="0"/>
          </a:p>
        </p:txBody>
      </p:sp>
      <p:pic>
        <p:nvPicPr>
          <p:cNvPr id="5" name="Picture 1"/>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302038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50</a:t>
            </a:fld>
            <a:endParaRPr lang="en-US" dirty="0"/>
          </a:p>
        </p:txBody>
      </p:sp>
      <p:sp>
        <p:nvSpPr>
          <p:cNvPr id="3" name="Rectangle 2"/>
          <p:cNvSpPr/>
          <p:nvPr/>
        </p:nvSpPr>
        <p:spPr>
          <a:xfrm>
            <a:off x="476250" y="1052036"/>
            <a:ext cx="10877550" cy="1815882"/>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COP21 or otherwise known as the Paris Climate Agreement, signed in 2015, has the ambitious goal of keeping global temperature rise by 2100 to below 2 degree C with aspirations to keep it below 1.5 degree C. These goals are nearly unattainable keeping in mind the projections seen in previous slide.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797697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lobal CO2 Emissions and COP21 Paris Commitment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0126" y="0"/>
            <a:ext cx="991040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2"/>
          </p:nvPr>
        </p:nvSpPr>
        <p:spPr/>
        <p:txBody>
          <a:bodyPr/>
          <a:lstStyle/>
          <a:p>
            <a:fld id="{225066C8-16B5-40D1-B8BD-57503259304D}" type="slidenum">
              <a:rPr lang="en-US" smtClean="0"/>
              <a:t>51</a:t>
            </a:fld>
            <a:endParaRPr lang="en-US" dirty="0"/>
          </a:p>
        </p:txBody>
      </p:sp>
    </p:spTree>
    <p:extLst>
      <p:ext uri="{BB962C8B-B14F-4D97-AF65-F5344CB8AC3E}">
        <p14:creationId xmlns:p14="http://schemas.microsoft.com/office/powerpoint/2010/main" val="63367145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52</a:t>
            </a:fld>
            <a:endParaRPr lang="en-US" dirty="0"/>
          </a:p>
        </p:txBody>
      </p:sp>
      <p:sp>
        <p:nvSpPr>
          <p:cNvPr id="3" name="Rectangle 2"/>
          <p:cNvSpPr/>
          <p:nvPr/>
        </p:nvSpPr>
        <p:spPr>
          <a:xfrm>
            <a:off x="495300" y="1375886"/>
            <a:ext cx="11144250" cy="1815882"/>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This graph highlights this issue. Even with the current policies, we are realistically looking at about 4 degree C rise, which is catastrophic. Some new proposed environmental policies are expected to bring this down to 2.5-2.7 degree C but nothing close to the 2 degree C or 1.5 degree C as per COP21 goals.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518863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53</a:t>
            </a:fld>
            <a:endParaRPr lang="en-US" dirty="0"/>
          </a:p>
        </p:txBody>
      </p:sp>
      <p:pic>
        <p:nvPicPr>
          <p:cNvPr id="3074" name="Picture 2" descr="https://www.iafrica.com/wp-content/uploads/2018/11/climate-696x45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0250" y="407987"/>
            <a:ext cx="9039432" cy="594836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630046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Sustainable Development</a:t>
            </a:r>
          </a:p>
        </p:txBody>
      </p:sp>
      <p:sp>
        <p:nvSpPr>
          <p:cNvPr id="5" name="Slide Number Placeholder 4"/>
          <p:cNvSpPr>
            <a:spLocks noGrp="1"/>
          </p:cNvSpPr>
          <p:nvPr>
            <p:ph type="sldNum" sz="quarter" idx="12"/>
          </p:nvPr>
        </p:nvSpPr>
        <p:spPr/>
        <p:txBody>
          <a:bodyPr/>
          <a:lstStyle/>
          <a:p>
            <a:fld id="{225066C8-16B5-40D1-B8BD-57503259304D}" type="slidenum">
              <a:rPr lang="en-US" smtClean="0"/>
              <a:t>54</a:t>
            </a:fld>
            <a:endParaRPr lang="en-US" dirty="0"/>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65897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a:xfrm>
            <a:off x="838200" y="935820"/>
            <a:ext cx="10515600" cy="1325563"/>
          </a:xfrm>
        </p:spPr>
        <p:txBody>
          <a:bodyPr/>
          <a:lstStyle/>
          <a:p>
            <a:pPr algn="ctr">
              <a:lnSpc>
                <a:spcPct val="80000"/>
              </a:lnSpc>
            </a:pPr>
            <a:r>
              <a:rPr lang="en-US" sz="4000" dirty="0"/>
              <a:t>Sustainable Development (SD) </a:t>
            </a:r>
          </a:p>
        </p:txBody>
      </p:sp>
      <p:sp>
        <p:nvSpPr>
          <p:cNvPr id="67587" name="Rectangle 3"/>
          <p:cNvSpPr>
            <a:spLocks noGrp="1" noChangeArrowheads="1"/>
          </p:cNvSpPr>
          <p:nvPr>
            <p:ph type="body" idx="1"/>
          </p:nvPr>
        </p:nvSpPr>
        <p:spPr>
          <a:xfrm>
            <a:off x="824069" y="2199112"/>
            <a:ext cx="10515600" cy="4351338"/>
          </a:xfrm>
        </p:spPr>
        <p:txBody>
          <a:bodyPr/>
          <a:lstStyle/>
          <a:p>
            <a:pPr eaLnBrk="1" hangingPunct="1">
              <a:lnSpc>
                <a:spcPct val="80000"/>
              </a:lnSpc>
              <a:buFontTx/>
              <a:buNone/>
            </a:pPr>
            <a:r>
              <a:rPr lang="en-US" sz="2400" dirty="0"/>
              <a:t>   </a:t>
            </a:r>
            <a:endParaRPr lang="en-US" sz="2400" dirty="0">
              <a:solidFill>
                <a:srgbClr val="0070C0"/>
              </a:solidFill>
            </a:endParaRPr>
          </a:p>
          <a:p>
            <a:pPr algn="ctr" eaLnBrk="1" hangingPunct="1">
              <a:lnSpc>
                <a:spcPct val="80000"/>
              </a:lnSpc>
              <a:buFontTx/>
              <a:buNone/>
            </a:pPr>
            <a:r>
              <a:rPr lang="en-US" sz="2400" i="1" dirty="0">
                <a:solidFill>
                  <a:srgbClr val="0070C0"/>
                </a:solidFill>
              </a:rPr>
              <a:t>            </a:t>
            </a:r>
            <a:r>
              <a:rPr lang="en-US" sz="2400" i="1" dirty="0">
                <a:solidFill>
                  <a:srgbClr val="FF0000"/>
                </a:solidFill>
              </a:rPr>
              <a:t>“Development that meets the needs of the present without compromising the ability of future  generation to meet their own needs” </a:t>
            </a:r>
            <a:endParaRPr lang="en-US" sz="2400" i="1" dirty="0">
              <a:solidFill>
                <a:srgbClr val="0070C0"/>
              </a:solidFill>
            </a:endParaRPr>
          </a:p>
          <a:p>
            <a:pPr algn="ctr" eaLnBrk="1" hangingPunct="1">
              <a:lnSpc>
                <a:spcPct val="80000"/>
              </a:lnSpc>
              <a:buFontTx/>
              <a:buNone/>
            </a:pPr>
            <a:r>
              <a:rPr lang="en-US" sz="2400" dirty="0">
                <a:solidFill>
                  <a:schemeClr val="accent2">
                    <a:lumMod val="50000"/>
                  </a:schemeClr>
                </a:solidFill>
              </a:rPr>
              <a:t>1987 report of the World Commission on Environment and Development (WCED).  </a:t>
            </a:r>
          </a:p>
          <a:p>
            <a:pPr algn="ctr">
              <a:lnSpc>
                <a:spcPct val="80000"/>
              </a:lnSpc>
              <a:buNone/>
            </a:pPr>
            <a:endParaRPr lang="en-US" sz="2400" dirty="0">
              <a:solidFill>
                <a:schemeClr val="accent2">
                  <a:lumMod val="50000"/>
                </a:schemeClr>
              </a:solidFill>
            </a:endParaRPr>
          </a:p>
          <a:p>
            <a:pPr algn="ctr" eaLnBrk="1" hangingPunct="1">
              <a:lnSpc>
                <a:spcPct val="80000"/>
              </a:lnSpc>
              <a:buFontTx/>
              <a:buNone/>
            </a:pPr>
            <a:endParaRPr lang="en-US" sz="2400" dirty="0">
              <a:solidFill>
                <a:srgbClr val="0070C0"/>
              </a:solidFill>
            </a:endParaRPr>
          </a:p>
          <a:p>
            <a:pPr algn="ctr" eaLnBrk="1" hangingPunct="1">
              <a:lnSpc>
                <a:spcPct val="80000"/>
              </a:lnSpc>
              <a:buFontTx/>
              <a:buNone/>
            </a:pPr>
            <a:endParaRPr lang="en-US" sz="2400" dirty="0">
              <a:solidFill>
                <a:srgbClr val="0070C0"/>
              </a:solidFill>
            </a:endParaRPr>
          </a:p>
          <a:p>
            <a:pPr algn="ctr" eaLnBrk="1" hangingPunct="1">
              <a:lnSpc>
                <a:spcPct val="80000"/>
              </a:lnSpc>
              <a:buFontTx/>
              <a:buNone/>
            </a:pPr>
            <a:endParaRPr lang="en-US" sz="2400" dirty="0">
              <a:solidFill>
                <a:srgbClr val="0070C0"/>
              </a:solidFill>
            </a:endParaRPr>
          </a:p>
          <a:p>
            <a:pPr algn="ctr" eaLnBrk="1" hangingPunct="1">
              <a:lnSpc>
                <a:spcPct val="80000"/>
              </a:lnSpc>
              <a:buFontTx/>
              <a:buNone/>
            </a:pPr>
            <a:endParaRPr lang="en-US" sz="2400" dirty="0">
              <a:solidFill>
                <a:srgbClr val="0070C0"/>
              </a:solidFill>
            </a:endParaRPr>
          </a:p>
          <a:p>
            <a:pPr algn="ctr" eaLnBrk="1" hangingPunct="1">
              <a:lnSpc>
                <a:spcPct val="80000"/>
              </a:lnSpc>
              <a:buFontTx/>
              <a:buNone/>
            </a:pPr>
            <a:endParaRPr lang="en-US" sz="2400" dirty="0">
              <a:solidFill>
                <a:srgbClr val="0070C0"/>
              </a:solidFill>
            </a:endParaRPr>
          </a:p>
        </p:txBody>
      </p:sp>
      <p:sp>
        <p:nvSpPr>
          <p:cNvPr id="3" name="Slide Number Placeholder 2"/>
          <p:cNvSpPr>
            <a:spLocks noGrp="1"/>
          </p:cNvSpPr>
          <p:nvPr>
            <p:ph type="sldNum" sz="quarter" idx="12"/>
          </p:nvPr>
        </p:nvSpPr>
        <p:spPr/>
        <p:txBody>
          <a:bodyPr/>
          <a:lstStyle/>
          <a:p>
            <a:fld id="{225066C8-16B5-40D1-B8BD-57503259304D}" type="slidenum">
              <a:rPr lang="en-US" smtClean="0"/>
              <a:t>55</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1263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758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758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758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41375"/>
            <a:ext cx="10515600" cy="1325563"/>
          </a:xfrm>
        </p:spPr>
        <p:txBody>
          <a:bodyPr/>
          <a:lstStyle/>
          <a:p>
            <a:r>
              <a:rPr lang="en-US" dirty="0">
                <a:latin typeface="Perpetua" panose="02020502060401020303" pitchFamily="18" charset="0"/>
              </a:rPr>
              <a:t>What is Sustainable about Development?</a:t>
            </a:r>
          </a:p>
        </p:txBody>
      </p:sp>
      <p:sp>
        <p:nvSpPr>
          <p:cNvPr id="3" name="Content Placeholder 2"/>
          <p:cNvSpPr>
            <a:spLocks noGrp="1"/>
          </p:cNvSpPr>
          <p:nvPr>
            <p:ph idx="1"/>
          </p:nvPr>
        </p:nvSpPr>
        <p:spPr>
          <a:xfrm>
            <a:off x="838200" y="2370137"/>
            <a:ext cx="10515600" cy="4351338"/>
          </a:xfrm>
        </p:spPr>
        <p:txBody>
          <a:bodyPr/>
          <a:lstStyle/>
          <a:p>
            <a:r>
              <a:rPr lang="en-US" dirty="0">
                <a:latin typeface="Perpetua" panose="02020502060401020303" pitchFamily="18" charset="0"/>
              </a:rPr>
              <a:t>What is development?</a:t>
            </a:r>
          </a:p>
          <a:p>
            <a:r>
              <a:rPr lang="en-US" dirty="0">
                <a:latin typeface="Perpetua" panose="02020502060401020303" pitchFamily="18" charset="0"/>
              </a:rPr>
              <a:t>How do you measure sustainability in the current paradigm of development?</a:t>
            </a:r>
          </a:p>
          <a:p>
            <a:r>
              <a:rPr lang="en-US" dirty="0">
                <a:latin typeface="Perpetua" panose="02020502060401020303" pitchFamily="18" charset="0"/>
              </a:rPr>
              <a:t>Is your definition of sustainability in line with environmental sustainability?</a:t>
            </a:r>
          </a:p>
        </p:txBody>
      </p:sp>
      <p:sp>
        <p:nvSpPr>
          <p:cNvPr id="5" name="Slide Number Placeholder 4"/>
          <p:cNvSpPr>
            <a:spLocks noGrp="1"/>
          </p:cNvSpPr>
          <p:nvPr>
            <p:ph type="sldNum" sz="quarter" idx="12"/>
          </p:nvPr>
        </p:nvSpPr>
        <p:spPr/>
        <p:txBody>
          <a:bodyPr/>
          <a:lstStyle/>
          <a:p>
            <a:fld id="{225066C8-16B5-40D1-B8BD-57503259304D}" type="slidenum">
              <a:rPr lang="en-US" smtClean="0"/>
              <a:t>56</a:t>
            </a:fld>
            <a:endParaRPr lang="en-US" dirty="0"/>
          </a:p>
        </p:txBody>
      </p:sp>
      <p:pic>
        <p:nvPicPr>
          <p:cNvPr id="6"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804643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development?</a:t>
            </a:r>
          </a:p>
        </p:txBody>
      </p:sp>
      <p:sp>
        <p:nvSpPr>
          <p:cNvPr id="3" name="Content Placeholder 2"/>
          <p:cNvSpPr>
            <a:spLocks noGrp="1"/>
          </p:cNvSpPr>
          <p:nvPr>
            <p:ph idx="1"/>
          </p:nvPr>
        </p:nvSpPr>
        <p:spPr/>
        <p:txBody>
          <a:bodyPr/>
          <a:lstStyle/>
          <a:p>
            <a:pPr marL="0" indent="0">
              <a:buNone/>
            </a:pPr>
            <a:r>
              <a:rPr lang="en-US" dirty="0"/>
              <a:t>Definition of Development:</a:t>
            </a:r>
            <a:endParaRPr lang="en-US" dirty="0">
              <a:solidFill>
                <a:srgbClr val="FF0000"/>
              </a:solidFill>
            </a:endParaRPr>
          </a:p>
          <a:p>
            <a:pPr marL="0" indent="0" algn="ctr">
              <a:buNone/>
            </a:pPr>
            <a:r>
              <a:rPr lang="en-US" dirty="0">
                <a:solidFill>
                  <a:srgbClr val="FF0000"/>
                </a:solidFill>
              </a:rPr>
              <a:t>Gross Domestic Product (GDP)</a:t>
            </a:r>
          </a:p>
          <a:p>
            <a:pPr marL="0" indent="0" algn="ctr">
              <a:buNone/>
            </a:pPr>
            <a:r>
              <a:rPr lang="en-US" i="1" dirty="0"/>
              <a:t>“GDP measures the monetary value of final goods and services—that is, those that are bought by the final user—produced in a country in a given period of time”- IMF</a:t>
            </a:r>
          </a:p>
          <a:p>
            <a:pPr marL="0" indent="0" algn="ctr">
              <a:buNone/>
            </a:pPr>
            <a:endParaRPr lang="en-US" dirty="0">
              <a:solidFill>
                <a:srgbClr val="FF0000"/>
              </a:solidFill>
            </a:endParaRPr>
          </a:p>
          <a:p>
            <a:pPr marL="0" indent="0" algn="ctr">
              <a:buNone/>
            </a:pPr>
            <a:r>
              <a:rPr lang="en-US" dirty="0">
                <a:solidFill>
                  <a:srgbClr val="FF0000"/>
                </a:solidFill>
              </a:rPr>
              <a:t>Measurement of throughput of natural resources</a:t>
            </a:r>
          </a:p>
          <a:p>
            <a:pPr marL="0" indent="0" algn="ctr">
              <a:buNone/>
            </a:pPr>
            <a:endParaRPr lang="en-US" dirty="0">
              <a:solidFill>
                <a:srgbClr val="FF0000"/>
              </a:solidFill>
            </a:endParaRPr>
          </a:p>
        </p:txBody>
      </p:sp>
      <p:sp>
        <p:nvSpPr>
          <p:cNvPr id="5" name="Slide Number Placeholder 4"/>
          <p:cNvSpPr>
            <a:spLocks noGrp="1"/>
          </p:cNvSpPr>
          <p:nvPr>
            <p:ph type="sldNum" sz="quarter" idx="12"/>
          </p:nvPr>
        </p:nvSpPr>
        <p:spPr/>
        <p:txBody>
          <a:bodyPr/>
          <a:lstStyle/>
          <a:p>
            <a:fld id="{225066C8-16B5-40D1-B8BD-57503259304D}" type="slidenum">
              <a:rPr lang="en-US" smtClean="0"/>
              <a:t>57</a:t>
            </a:fld>
            <a:endParaRPr lang="en-US" dirty="0"/>
          </a:p>
        </p:txBody>
      </p:sp>
      <p:pic>
        <p:nvPicPr>
          <p:cNvPr id="6"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13477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Perpetua" panose="02020502060401020303" pitchFamily="18" charset="0"/>
              </a:rPr>
              <a:t>In our world, development is primarily defined by GDP. Lesser developed economies have lower GDP. Developed economies have higher GDP. Therefore, for development to happen GDP must rise. But GDP is actually a measure of how much natural resources are consumed. So, resource consumption must increase for development to happen. </a:t>
            </a:r>
          </a:p>
          <a:p>
            <a:endParaRPr lang="en-US" dirty="0"/>
          </a:p>
        </p:txBody>
      </p:sp>
      <p:sp>
        <p:nvSpPr>
          <p:cNvPr id="4" name="Slide Number Placeholder 3"/>
          <p:cNvSpPr>
            <a:spLocks noGrp="1"/>
          </p:cNvSpPr>
          <p:nvPr>
            <p:ph type="sldNum" sz="quarter" idx="12"/>
          </p:nvPr>
        </p:nvSpPr>
        <p:spPr/>
        <p:txBody>
          <a:bodyPr/>
          <a:lstStyle/>
          <a:p>
            <a:fld id="{225066C8-16B5-40D1-B8BD-57503259304D}" type="slidenum">
              <a:rPr lang="en-US" smtClean="0"/>
              <a:t>58</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4053543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46111"/>
            <a:ext cx="10515600" cy="1325563"/>
          </a:xfrm>
        </p:spPr>
        <p:txBody>
          <a:bodyPr/>
          <a:lstStyle/>
          <a:p>
            <a:r>
              <a:rPr lang="en-US" dirty="0">
                <a:latin typeface="Perpetua" panose="02020502060401020303" pitchFamily="18" charset="0"/>
              </a:rPr>
              <a:t>Challenges to Sustainable Development</a:t>
            </a:r>
          </a:p>
        </p:txBody>
      </p:sp>
      <p:sp>
        <p:nvSpPr>
          <p:cNvPr id="3" name="Content Placeholder 2"/>
          <p:cNvSpPr>
            <a:spLocks noGrp="1"/>
          </p:cNvSpPr>
          <p:nvPr>
            <p:ph idx="1"/>
          </p:nvPr>
        </p:nvSpPr>
        <p:spPr>
          <a:xfrm>
            <a:off x="838200" y="2106612"/>
            <a:ext cx="10515600" cy="4351338"/>
          </a:xfrm>
        </p:spPr>
        <p:txBody>
          <a:bodyPr/>
          <a:lstStyle/>
          <a:p>
            <a:pPr algn="just"/>
            <a:r>
              <a:rPr lang="en-US" dirty="0">
                <a:latin typeface="Perpetua" panose="02020502060401020303" pitchFamily="18" charset="0"/>
              </a:rPr>
              <a:t>Rising income inequality ( Economical Kuznets curve)</a:t>
            </a:r>
          </a:p>
          <a:p>
            <a:pPr algn="just"/>
            <a:r>
              <a:rPr lang="en-US" dirty="0">
                <a:latin typeface="Perpetua" panose="02020502060401020303" pitchFamily="18" charset="0"/>
              </a:rPr>
              <a:t>Environmental degradation ( Environmental Kuznets curve)</a:t>
            </a:r>
          </a:p>
          <a:p>
            <a:pPr marL="0" indent="0" algn="just">
              <a:buNone/>
            </a:pPr>
            <a:endParaRPr lang="en-US" dirty="0">
              <a:latin typeface="Perpetua" panose="02020502060401020303" pitchFamily="18" charset="0"/>
            </a:endParaRPr>
          </a:p>
          <a:p>
            <a:pPr marL="0" indent="0" algn="just">
              <a:buNone/>
            </a:pPr>
            <a:r>
              <a:rPr lang="en-US" dirty="0">
                <a:latin typeface="Perpetua" panose="02020502060401020303" pitchFamily="18" charset="0"/>
              </a:rPr>
              <a:t>Economical Kuznets curve : Refers to relating growth and income redistribution.</a:t>
            </a:r>
          </a:p>
          <a:p>
            <a:pPr marL="0" indent="0" algn="just">
              <a:buNone/>
            </a:pPr>
            <a:r>
              <a:rPr lang="en-US" dirty="0">
                <a:latin typeface="Perpetua" panose="02020502060401020303" pitchFamily="18" charset="0"/>
              </a:rPr>
              <a:t>Environmental Kuznets curve : Refers to relating growth and environment. </a:t>
            </a:r>
          </a:p>
        </p:txBody>
      </p:sp>
      <p:sp>
        <p:nvSpPr>
          <p:cNvPr id="4" name="Slide Number Placeholder 3"/>
          <p:cNvSpPr>
            <a:spLocks noGrp="1"/>
          </p:cNvSpPr>
          <p:nvPr>
            <p:ph type="sldNum" sz="quarter" idx="12"/>
          </p:nvPr>
        </p:nvSpPr>
        <p:spPr/>
        <p:txBody>
          <a:bodyPr/>
          <a:lstStyle/>
          <a:p>
            <a:fld id="{225066C8-16B5-40D1-B8BD-57503259304D}" type="slidenum">
              <a:rPr lang="en-US" smtClean="0"/>
              <a:t>59</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42680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Perpetua" panose="02020502060401020303" pitchFamily="18" charset="0"/>
              </a:rPr>
              <a:t>Major Environmental Issues</a:t>
            </a:r>
          </a:p>
        </p:txBody>
      </p:sp>
      <p:sp>
        <p:nvSpPr>
          <p:cNvPr id="3" name="Content Placeholder 2"/>
          <p:cNvSpPr>
            <a:spLocks noGrp="1"/>
          </p:cNvSpPr>
          <p:nvPr>
            <p:ph idx="1"/>
          </p:nvPr>
        </p:nvSpPr>
        <p:spPr>
          <a:xfrm>
            <a:off x="1194460" y="1968129"/>
            <a:ext cx="6939606" cy="3613806"/>
          </a:xfrm>
        </p:spPr>
        <p:txBody>
          <a:bodyPr>
            <a:normAutofit/>
          </a:bodyPr>
          <a:lstStyle/>
          <a:p>
            <a:pPr algn="just"/>
            <a:r>
              <a:rPr lang="en-US" sz="3600" dirty="0">
                <a:latin typeface="Perpetua" panose="02020502060401020303" pitchFamily="18" charset="0"/>
              </a:rPr>
              <a:t>Ozone Layer Depletion</a:t>
            </a:r>
          </a:p>
          <a:p>
            <a:pPr algn="just"/>
            <a:r>
              <a:rPr lang="en-US" sz="3600" dirty="0">
                <a:latin typeface="Perpetua" panose="02020502060401020303" pitchFamily="18" charset="0"/>
              </a:rPr>
              <a:t>Pollution</a:t>
            </a:r>
          </a:p>
          <a:p>
            <a:pPr algn="just"/>
            <a:r>
              <a:rPr lang="en-US" sz="3600" dirty="0">
                <a:latin typeface="Perpetua" panose="02020502060401020303" pitchFamily="18" charset="0"/>
              </a:rPr>
              <a:t>Extinction</a:t>
            </a:r>
          </a:p>
          <a:p>
            <a:pPr algn="just"/>
            <a:r>
              <a:rPr lang="en-US" sz="3600" dirty="0">
                <a:latin typeface="Perpetua" panose="02020502060401020303" pitchFamily="18" charset="0"/>
              </a:rPr>
              <a:t>Global Warming</a:t>
            </a:r>
          </a:p>
          <a:p>
            <a:pPr algn="just"/>
            <a:r>
              <a:rPr lang="en-US" sz="3600" dirty="0">
                <a:latin typeface="Perpetua" panose="02020502060401020303" pitchFamily="18" charset="0"/>
              </a:rPr>
              <a:t>Resource Depletion</a:t>
            </a:r>
          </a:p>
        </p:txBody>
      </p:sp>
      <p:sp>
        <p:nvSpPr>
          <p:cNvPr id="5" name="Slide Number Placeholder 4"/>
          <p:cNvSpPr>
            <a:spLocks noGrp="1"/>
          </p:cNvSpPr>
          <p:nvPr>
            <p:ph type="sldNum" sz="quarter" idx="12"/>
          </p:nvPr>
        </p:nvSpPr>
        <p:spPr/>
        <p:txBody>
          <a:bodyPr/>
          <a:lstStyle/>
          <a:p>
            <a:fld id="{225066C8-16B5-40D1-B8BD-57503259304D}" type="slidenum">
              <a:rPr lang="en-US" smtClean="0"/>
              <a:t>6</a:t>
            </a:fld>
            <a:endParaRPr lang="en-US" dirty="0"/>
          </a:p>
        </p:txBody>
      </p:sp>
      <p:pic>
        <p:nvPicPr>
          <p:cNvPr id="6"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610600" y="280019"/>
            <a:ext cx="3347417" cy="405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68636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measure sustainability?</a:t>
            </a:r>
          </a:p>
        </p:txBody>
      </p:sp>
      <p:sp>
        <p:nvSpPr>
          <p:cNvPr id="3" name="Content Placeholder 2"/>
          <p:cNvSpPr>
            <a:spLocks noGrp="1"/>
          </p:cNvSpPr>
          <p:nvPr>
            <p:ph idx="1"/>
          </p:nvPr>
        </p:nvSpPr>
        <p:spPr/>
        <p:txBody>
          <a:bodyPr/>
          <a:lstStyle/>
          <a:p>
            <a:pPr algn="just"/>
            <a:r>
              <a:rPr lang="en-US" dirty="0"/>
              <a:t>For the case of development- </a:t>
            </a:r>
            <a:r>
              <a:rPr lang="en-US" dirty="0">
                <a:solidFill>
                  <a:srgbClr val="FF0000"/>
                </a:solidFill>
              </a:rPr>
              <a:t>Sustainable growth</a:t>
            </a:r>
          </a:p>
          <a:p>
            <a:pPr lvl="1" algn="just"/>
            <a:endParaRPr lang="en-US" dirty="0">
              <a:solidFill>
                <a:srgbClr val="FF0000"/>
              </a:solidFill>
            </a:endParaRPr>
          </a:p>
          <a:p>
            <a:pPr algn="just"/>
            <a:r>
              <a:rPr lang="en-US" dirty="0"/>
              <a:t>For the case of the environment- </a:t>
            </a:r>
            <a:r>
              <a:rPr lang="en-US" dirty="0">
                <a:solidFill>
                  <a:srgbClr val="FF0000"/>
                </a:solidFill>
              </a:rPr>
              <a:t>Environmental sustainability</a:t>
            </a:r>
          </a:p>
          <a:p>
            <a:pPr algn="just"/>
            <a:endParaRPr lang="en-US" dirty="0"/>
          </a:p>
          <a:p>
            <a:pPr algn="just"/>
            <a:r>
              <a:rPr lang="en-US" dirty="0"/>
              <a:t>Environmental sustainability requires that we don’t consume nonrenewable resources. In such a scenario, GDP should be close to zero.</a:t>
            </a:r>
          </a:p>
          <a:p>
            <a:pPr marL="0" indent="0" algn="ctr">
              <a:buNone/>
            </a:pPr>
            <a:r>
              <a:rPr lang="en-US" dirty="0"/>
              <a:t> </a:t>
            </a:r>
            <a:r>
              <a:rPr lang="en-US" sz="3200" dirty="0">
                <a:solidFill>
                  <a:srgbClr val="FF0000"/>
                </a:solidFill>
              </a:rPr>
              <a:t>Sustainable Growth ≠ Environmental Sustainability</a:t>
            </a:r>
          </a:p>
          <a:p>
            <a:pPr marL="0" indent="0">
              <a:buNone/>
            </a:pPr>
            <a:endParaRPr lang="en-US" sz="3200" dirty="0"/>
          </a:p>
          <a:p>
            <a:pPr marL="0" indent="0">
              <a:buNone/>
            </a:pPr>
            <a:endParaRPr lang="en-US" dirty="0"/>
          </a:p>
          <a:p>
            <a:pPr marL="0" indent="0">
              <a:buNone/>
            </a:pPr>
            <a:endParaRPr lang="en-US" dirty="0"/>
          </a:p>
        </p:txBody>
      </p:sp>
      <p:sp>
        <p:nvSpPr>
          <p:cNvPr id="5" name="Slide Number Placeholder 4"/>
          <p:cNvSpPr>
            <a:spLocks noGrp="1"/>
          </p:cNvSpPr>
          <p:nvPr>
            <p:ph type="sldNum" sz="quarter" idx="12"/>
          </p:nvPr>
        </p:nvSpPr>
        <p:spPr/>
        <p:txBody>
          <a:bodyPr/>
          <a:lstStyle/>
          <a:p>
            <a:fld id="{225066C8-16B5-40D1-B8BD-57503259304D}" type="slidenum">
              <a:rPr lang="en-US" smtClean="0"/>
              <a:t>60</a:t>
            </a:fld>
            <a:endParaRPr lang="en-US" dirty="0"/>
          </a:p>
        </p:txBody>
      </p:sp>
      <p:pic>
        <p:nvPicPr>
          <p:cNvPr id="6"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81579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algn="just"/>
            <a:r>
              <a:rPr lang="en-US" dirty="0">
                <a:latin typeface="Perpetua" panose="02020502060401020303" pitchFamily="18" charset="0"/>
              </a:rPr>
              <a:t>Therefore, for development to happen at a regular pace, we need a “sustainable” </a:t>
            </a:r>
            <a:r>
              <a:rPr lang="en-US" b="1" dirty="0">
                <a:latin typeface="Perpetua" panose="02020502060401020303" pitchFamily="18" charset="0"/>
              </a:rPr>
              <a:t>GDP</a:t>
            </a:r>
            <a:r>
              <a:rPr lang="en-US" dirty="0">
                <a:latin typeface="Perpetua" panose="02020502060401020303" pitchFamily="18" charset="0"/>
              </a:rPr>
              <a:t> growth. But this means that we are increasing our resource consumption at a regular pace.</a:t>
            </a:r>
          </a:p>
          <a:p>
            <a:pPr algn="just"/>
            <a:endParaRPr lang="en-US" dirty="0">
              <a:latin typeface="Perpetua" panose="02020502060401020303" pitchFamily="18" charset="0"/>
            </a:endParaRPr>
          </a:p>
          <a:p>
            <a:pPr algn="just"/>
            <a:r>
              <a:rPr lang="en-US" dirty="0">
                <a:latin typeface="Perpetua" panose="02020502060401020303" pitchFamily="18" charset="0"/>
              </a:rPr>
              <a:t>Environmental sustainability requires that we don’t consume non-renewable resources since any consumption of such resources will reduce the environment as an entity. </a:t>
            </a:r>
          </a:p>
          <a:p>
            <a:pPr algn="just"/>
            <a:endParaRPr lang="en-US" dirty="0">
              <a:latin typeface="Perpetua" panose="02020502060401020303" pitchFamily="18" charset="0"/>
            </a:endParaRPr>
          </a:p>
          <a:p>
            <a:pPr algn="just"/>
            <a:r>
              <a:rPr lang="en-US" dirty="0">
                <a:latin typeface="Perpetua" panose="02020502060401020303" pitchFamily="18" charset="0"/>
              </a:rPr>
              <a:t>Therefore, sustainable growth and environmental sustainability necessarily cannot be the same thing. </a:t>
            </a:r>
          </a:p>
          <a:p>
            <a:endParaRPr lang="en-US" dirty="0"/>
          </a:p>
        </p:txBody>
      </p:sp>
      <p:sp>
        <p:nvSpPr>
          <p:cNvPr id="4" name="Slide Number Placeholder 3"/>
          <p:cNvSpPr>
            <a:spLocks noGrp="1"/>
          </p:cNvSpPr>
          <p:nvPr>
            <p:ph type="sldNum" sz="quarter" idx="12"/>
          </p:nvPr>
        </p:nvSpPr>
        <p:spPr/>
        <p:txBody>
          <a:bodyPr/>
          <a:lstStyle/>
          <a:p>
            <a:fld id="{225066C8-16B5-40D1-B8BD-57503259304D}" type="slidenum">
              <a:rPr lang="en-US" smtClean="0"/>
              <a:t>61</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6379408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a:t>Why do we use GDP as a metric for overall improvement in human life?</a:t>
            </a:r>
          </a:p>
        </p:txBody>
      </p:sp>
      <p:sp>
        <p:nvSpPr>
          <p:cNvPr id="2" name="Slide Number Placeholder 1"/>
          <p:cNvSpPr>
            <a:spLocks noGrp="1"/>
          </p:cNvSpPr>
          <p:nvPr>
            <p:ph type="sldNum" sz="quarter" idx="12"/>
          </p:nvPr>
        </p:nvSpPr>
        <p:spPr/>
        <p:txBody>
          <a:bodyPr/>
          <a:lstStyle/>
          <a:p>
            <a:fld id="{94A6512A-2F55-4EFA-9622-62BA0B8B7EB1}" type="slidenum">
              <a:rPr lang="en-US" smtClean="0"/>
              <a:t>62</a:t>
            </a:fld>
            <a:endParaRPr lang="en-US"/>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0003906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imon Kuznet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5585" y="1002606"/>
            <a:ext cx="3476268" cy="491643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6441947" y="2752939"/>
            <a:ext cx="3226011" cy="707886"/>
          </a:xfrm>
          <a:prstGeom prst="rect">
            <a:avLst/>
          </a:prstGeom>
        </p:spPr>
        <p:txBody>
          <a:bodyPr wrap="none">
            <a:spAutoFit/>
          </a:bodyPr>
          <a:lstStyle/>
          <a:p>
            <a:r>
              <a:rPr lang="en-US" sz="4000" dirty="0"/>
              <a:t>Simon Kuznets</a:t>
            </a:r>
          </a:p>
        </p:txBody>
      </p:sp>
      <p:sp>
        <p:nvSpPr>
          <p:cNvPr id="3" name="Slide Number Placeholder 2"/>
          <p:cNvSpPr>
            <a:spLocks noGrp="1"/>
          </p:cNvSpPr>
          <p:nvPr>
            <p:ph type="sldNum" sz="quarter" idx="12"/>
          </p:nvPr>
        </p:nvSpPr>
        <p:spPr/>
        <p:txBody>
          <a:bodyPr/>
          <a:lstStyle/>
          <a:p>
            <a:fld id="{94A6512A-2F55-4EFA-9622-62BA0B8B7EB1}" type="slidenum">
              <a:rPr lang="en-US" smtClean="0"/>
              <a:t>63</a:t>
            </a:fld>
            <a:endParaRPr lang="en-US"/>
          </a:p>
        </p:txBody>
      </p:sp>
    </p:spTree>
    <p:extLst>
      <p:ext uri="{BB962C8B-B14F-4D97-AF65-F5344CB8AC3E}">
        <p14:creationId xmlns:p14="http://schemas.microsoft.com/office/powerpoint/2010/main" val="311152141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64</a:t>
            </a:fld>
            <a:endParaRPr lang="en-US" dirty="0"/>
          </a:p>
        </p:txBody>
      </p:sp>
      <p:sp>
        <p:nvSpPr>
          <p:cNvPr id="3" name="Rectangle 2"/>
          <p:cNvSpPr/>
          <p:nvPr/>
        </p:nvSpPr>
        <p:spPr>
          <a:xfrm>
            <a:off x="514350" y="1088589"/>
            <a:ext cx="11220450" cy="3108543"/>
          </a:xfrm>
          <a:prstGeom prst="rect">
            <a:avLst/>
          </a:prstGeom>
        </p:spPr>
        <p:txBody>
          <a:bodyPr wrap="square">
            <a:spAutoFit/>
          </a:bodyPr>
          <a:lstStyle/>
          <a:p>
            <a:pPr algn="just"/>
            <a:r>
              <a:rPr lang="en-US" sz="2800" dirty="0">
                <a:latin typeface="Perpetua" panose="02020502060401020303" pitchFamily="18" charset="0"/>
                <a:cs typeface="Times New Roman" panose="02020603050405020304" pitchFamily="18" charset="0"/>
              </a:rPr>
              <a:t>Simon Kuznets was the first person to introduce the concept of GDP to understand year on year development rate of a country and quantify it. Before his time, industrial growth was only measured in indirect terms and was very vague. This lead to serious issues in framing proper economic policies. The great US depression of 1929 is a good example of the problems caused by this vague understanding. He was also the first person to collect data for the US and some European countries to calculate their GDPs. </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0641438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Kuznets Curve</a:t>
            </a:r>
          </a:p>
        </p:txBody>
      </p:sp>
      <p:sp>
        <p:nvSpPr>
          <p:cNvPr id="3" name="Content Placeholder 2"/>
          <p:cNvSpPr>
            <a:spLocks noGrp="1"/>
          </p:cNvSpPr>
          <p:nvPr>
            <p:ph idx="1"/>
          </p:nvPr>
        </p:nvSpPr>
        <p:spPr/>
        <p:txBody>
          <a:bodyPr/>
          <a:lstStyle/>
          <a:p>
            <a:endParaRPr lang="en-US"/>
          </a:p>
        </p:txBody>
      </p:sp>
      <p:pic>
        <p:nvPicPr>
          <p:cNvPr id="1026" name="Picture 2" descr="https://upload.wikimedia.org/wikipedia/commons/6/6b/Kuznets_curv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9900" y="1592239"/>
            <a:ext cx="8141566" cy="49999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049900" y="6315179"/>
            <a:ext cx="1981200" cy="276999"/>
          </a:xfrm>
          <a:prstGeom prst="rect">
            <a:avLst/>
          </a:prstGeom>
          <a:noFill/>
        </p:spPr>
        <p:txBody>
          <a:bodyPr wrap="square" rtlCol="0">
            <a:spAutoFit/>
          </a:bodyPr>
          <a:lstStyle/>
          <a:p>
            <a:r>
              <a:rPr lang="en-US" sz="1200" b="1" i="1" dirty="0">
                <a:solidFill>
                  <a:schemeClr val="bg1"/>
                </a:solidFill>
              </a:rPr>
              <a:t>Courtesy: </a:t>
            </a:r>
            <a:r>
              <a:rPr lang="en-US" sz="1200" b="1" i="1" dirty="0"/>
              <a:t>Wikipedia.org</a:t>
            </a:r>
          </a:p>
        </p:txBody>
      </p:sp>
      <p:sp>
        <p:nvSpPr>
          <p:cNvPr id="5" name="Slide Number Placeholder 4"/>
          <p:cNvSpPr>
            <a:spLocks noGrp="1"/>
          </p:cNvSpPr>
          <p:nvPr>
            <p:ph type="sldNum" sz="quarter" idx="12"/>
          </p:nvPr>
        </p:nvSpPr>
        <p:spPr/>
        <p:txBody>
          <a:bodyPr/>
          <a:lstStyle/>
          <a:p>
            <a:fld id="{94A6512A-2F55-4EFA-9622-62BA0B8B7EB1}" type="slidenum">
              <a:rPr lang="en-US" smtClean="0"/>
              <a:t>65</a:t>
            </a:fld>
            <a:endParaRPr lang="en-US"/>
          </a:p>
        </p:txBody>
      </p:sp>
      <p:pic>
        <p:nvPicPr>
          <p:cNvPr id="7"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20461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fld id="{225066C8-16B5-40D1-B8BD-57503259304D}" type="slidenum">
              <a:rPr lang="en-US" smtClean="0"/>
              <a:t>66</a:t>
            </a:fld>
            <a:endParaRPr lang="en-US" dirty="0"/>
          </a:p>
        </p:txBody>
      </p:sp>
      <p:pic>
        <p:nvPicPr>
          <p:cNvPr id="5" name="Picture 4"/>
          <p:cNvPicPr>
            <a:picLocks noChangeAspect="1"/>
          </p:cNvPicPr>
          <p:nvPr/>
        </p:nvPicPr>
        <p:blipFill>
          <a:blip r:embed="rId2"/>
          <a:stretch>
            <a:fillRect/>
          </a:stretch>
        </p:blipFill>
        <p:spPr>
          <a:xfrm>
            <a:off x="1847850" y="880046"/>
            <a:ext cx="7810500" cy="5594350"/>
          </a:xfrm>
          <a:prstGeom prst="rect">
            <a:avLst/>
          </a:prstGeom>
        </p:spPr>
      </p:pic>
      <p:pic>
        <p:nvPicPr>
          <p:cNvPr id="6"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7072857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838200" y="1117600"/>
            <a:ext cx="10515600" cy="5811838"/>
          </a:xfrm>
        </p:spPr>
        <p:txBody>
          <a:bodyPr>
            <a:normAutofit fontScale="92500" lnSpcReduction="10000"/>
          </a:bodyPr>
          <a:lstStyle/>
          <a:p>
            <a:pPr lvl="0" algn="just"/>
            <a:r>
              <a:rPr lang="en-US" dirty="0">
                <a:latin typeface="Perpetua" panose="02020502060401020303" pitchFamily="18" charset="0"/>
                <a:cs typeface="Times New Roman" panose="02020603050405020304" pitchFamily="18" charset="0"/>
              </a:rPr>
              <a:t>While he was collecting this data, he observed that as the income per capita increases, so does the income inequality of the country, but only up to a certain point. </a:t>
            </a:r>
          </a:p>
          <a:p>
            <a:pPr lvl="0" algn="just"/>
            <a:r>
              <a:rPr lang="en-US" dirty="0">
                <a:latin typeface="Perpetua" panose="02020502060401020303" pitchFamily="18" charset="0"/>
                <a:cs typeface="Times New Roman" panose="02020603050405020304" pitchFamily="18" charset="0"/>
              </a:rPr>
              <a:t>Any subsequent increase in the income per capita then decreases Inequality. He did not comment on how this happens or why it happens. Just that it happens. He even said that this conclusion was “</a:t>
            </a:r>
            <a:r>
              <a:rPr lang="en-US" i="1" dirty="0">
                <a:latin typeface="Perpetua" panose="02020502060401020303" pitchFamily="18" charset="0"/>
                <a:cs typeface="Times New Roman" panose="02020603050405020304" pitchFamily="18" charset="0"/>
              </a:rPr>
              <a:t>“Perilously close to pure guesswork” </a:t>
            </a:r>
            <a:r>
              <a:rPr lang="en-US" dirty="0">
                <a:latin typeface="Perpetua" panose="02020502060401020303" pitchFamily="18" charset="0"/>
                <a:cs typeface="Times New Roman" panose="02020603050405020304" pitchFamily="18" charset="0"/>
              </a:rPr>
              <a:t>as the data he was working with was very limited. </a:t>
            </a:r>
          </a:p>
          <a:p>
            <a:pPr lvl="0" algn="just"/>
            <a:r>
              <a:rPr lang="en-US" dirty="0">
                <a:latin typeface="Perpetua" panose="02020502060401020303" pitchFamily="18" charset="0"/>
                <a:cs typeface="Times New Roman" panose="02020603050405020304" pitchFamily="18" charset="0"/>
              </a:rPr>
              <a:t>But, nonetheless, it became very popular especially for many underdeveloped/developing economies. The policy for removing income inequality was now simple. Just focus on GDP (Income per capita as an aggregate will be GDP). </a:t>
            </a:r>
          </a:p>
          <a:p>
            <a:pPr lvl="0" algn="just"/>
            <a:r>
              <a:rPr lang="en-US" dirty="0">
                <a:latin typeface="Perpetua" panose="02020502060401020303" pitchFamily="18" charset="0"/>
                <a:cs typeface="Times New Roman" panose="02020603050405020304" pitchFamily="18" charset="0"/>
              </a:rPr>
              <a:t>As long as the GDP rose, inequality would rise but at some point come down on its own. Take the case of the western economies. They are on the right hand side of this curve and their income inequality is low. India is somewhere near the top left side of the curve and our inequality is high. Intuitively, this graph makes sense</a:t>
            </a:r>
            <a:r>
              <a:rPr lang="en-US" dirty="0">
                <a:latin typeface="Perpetua" panose="02020502060401020303" pitchFamily="18" charset="0"/>
              </a:rPr>
              <a:t>. </a:t>
            </a:r>
          </a:p>
          <a:p>
            <a:endParaRPr lang="en-US" dirty="0"/>
          </a:p>
        </p:txBody>
      </p:sp>
      <p:sp>
        <p:nvSpPr>
          <p:cNvPr id="4" name="Slide Number Placeholder 3"/>
          <p:cNvSpPr>
            <a:spLocks noGrp="1"/>
          </p:cNvSpPr>
          <p:nvPr>
            <p:ph type="sldNum" sz="quarter" idx="12"/>
          </p:nvPr>
        </p:nvSpPr>
        <p:spPr/>
        <p:txBody>
          <a:bodyPr/>
          <a:lstStyle/>
          <a:p>
            <a:fld id="{225066C8-16B5-40D1-B8BD-57503259304D}" type="slidenum">
              <a:rPr lang="en-US" smtClean="0"/>
              <a:t>67</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236782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4900" y="511428"/>
            <a:ext cx="10515600" cy="1325563"/>
          </a:xfrm>
        </p:spPr>
        <p:txBody>
          <a:bodyPr/>
          <a:lstStyle/>
          <a:p>
            <a:pPr algn="ctr"/>
            <a:r>
              <a:rPr lang="en-US" dirty="0"/>
              <a:t>Environmental Kuznets Curve (EKC)</a:t>
            </a:r>
          </a:p>
        </p:txBody>
      </p:sp>
      <p:pic>
        <p:nvPicPr>
          <p:cNvPr id="2050" name="Picture 2" descr="https://www.perc.org/sites/default/files/2011/02/environmental-kuznets-curve_0.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618184" y="1580515"/>
            <a:ext cx="6955632" cy="527748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202384" y="6421300"/>
            <a:ext cx="1981200" cy="276999"/>
          </a:xfrm>
          <a:prstGeom prst="rect">
            <a:avLst/>
          </a:prstGeom>
          <a:solidFill>
            <a:schemeClr val="bg1"/>
          </a:solidFill>
        </p:spPr>
        <p:txBody>
          <a:bodyPr wrap="square" rtlCol="0">
            <a:spAutoFit/>
          </a:bodyPr>
          <a:lstStyle/>
          <a:p>
            <a:r>
              <a:rPr lang="en-US" sz="1200" b="1" i="1" dirty="0"/>
              <a:t>Courtesy: perc.org</a:t>
            </a:r>
          </a:p>
        </p:txBody>
      </p:sp>
      <p:sp>
        <p:nvSpPr>
          <p:cNvPr id="3" name="Slide Number Placeholder 2"/>
          <p:cNvSpPr>
            <a:spLocks noGrp="1"/>
          </p:cNvSpPr>
          <p:nvPr>
            <p:ph type="sldNum" sz="quarter" idx="12"/>
          </p:nvPr>
        </p:nvSpPr>
        <p:spPr/>
        <p:txBody>
          <a:bodyPr/>
          <a:lstStyle/>
          <a:p>
            <a:fld id="{94A6512A-2F55-4EFA-9622-62BA0B8B7EB1}" type="slidenum">
              <a:rPr lang="en-US" smtClean="0"/>
              <a:t>68</a:t>
            </a:fld>
            <a:endParaRPr lang="en-US"/>
          </a:p>
        </p:txBody>
      </p:sp>
      <p:pic>
        <p:nvPicPr>
          <p:cNvPr id="6"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256682" y="0"/>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6124374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838200" y="1279922"/>
            <a:ext cx="10515600" cy="5487194"/>
          </a:xfrm>
        </p:spPr>
        <p:txBody>
          <a:bodyPr>
            <a:normAutofit lnSpcReduction="10000"/>
          </a:bodyPr>
          <a:lstStyle/>
          <a:p>
            <a:pPr algn="just"/>
            <a:r>
              <a:rPr lang="en-US" sz="3000" dirty="0">
                <a:latin typeface="Perpetua" panose="02020502060401020303" pitchFamily="18" charset="0"/>
                <a:cs typeface="Times New Roman" panose="02020603050405020304" pitchFamily="18" charset="0"/>
              </a:rPr>
              <a:t>This understanding got carried forward to the environment as well. As a country is developing, it will consume resources at a rate which will cause environmental decay, but after a certain point, environmental decay will come to a halt and will start to improve. </a:t>
            </a:r>
          </a:p>
          <a:p>
            <a:pPr algn="just"/>
            <a:r>
              <a:rPr lang="en-US" sz="3000" dirty="0">
                <a:latin typeface="Perpetua" panose="02020502060401020303" pitchFamily="18" charset="0"/>
                <a:cs typeface="Times New Roman" panose="02020603050405020304" pitchFamily="18" charset="0"/>
              </a:rPr>
              <a:t>Again, if you take the case of Europe and India, it makes intuitive sense. Europe is rich enough to spend some of its income on protection of their environment. India is not quite there yet and is seeing destruction of its environment. Many developing countries are doing worse. This is an amazing insight for a policy maker or the government. </a:t>
            </a:r>
          </a:p>
          <a:p>
            <a:pPr algn="just"/>
            <a:r>
              <a:rPr lang="en-US" sz="3000" dirty="0">
                <a:latin typeface="Perpetua" panose="02020502060401020303" pitchFamily="18" charset="0"/>
                <a:cs typeface="Times New Roman" panose="02020603050405020304" pitchFamily="18" charset="0"/>
              </a:rPr>
              <a:t>With this and the previous graph combined, what it means for them is that if they focus just on growing the GDP, though in the short term inequality and environmental destruction will rise, in the long run both of those major issues will be resolved </a:t>
            </a:r>
            <a:r>
              <a:rPr lang="en-US" sz="3000" b="1" i="1" dirty="0">
                <a:latin typeface="Perpetua" panose="02020502060401020303" pitchFamily="18" charset="0"/>
                <a:cs typeface="Times New Roman" panose="02020603050405020304" pitchFamily="18" charset="0"/>
              </a:rPr>
              <a:t>automatically</a:t>
            </a:r>
            <a:r>
              <a:rPr lang="en-US" sz="3000" dirty="0">
                <a:latin typeface="Perpetua" panose="02020502060401020303" pitchFamily="18" charset="0"/>
                <a:cs typeface="Times New Roman" panose="02020603050405020304" pitchFamily="18" charset="0"/>
              </a:rPr>
              <a:t>.</a:t>
            </a:r>
          </a:p>
          <a:p>
            <a:endParaRPr lang="en-US" dirty="0"/>
          </a:p>
        </p:txBody>
      </p:sp>
      <p:sp>
        <p:nvSpPr>
          <p:cNvPr id="4" name="Slide Number Placeholder 3"/>
          <p:cNvSpPr>
            <a:spLocks noGrp="1"/>
          </p:cNvSpPr>
          <p:nvPr>
            <p:ph type="sldNum" sz="quarter" idx="12"/>
          </p:nvPr>
        </p:nvSpPr>
        <p:spPr/>
        <p:txBody>
          <a:bodyPr/>
          <a:lstStyle/>
          <a:p>
            <a:fld id="{225066C8-16B5-40D1-B8BD-57503259304D}" type="slidenum">
              <a:rPr lang="en-US" smtClean="0"/>
              <a:t>69</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4570689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9828" y="430462"/>
            <a:ext cx="11547371" cy="1325563"/>
          </a:xfrm>
        </p:spPr>
        <p:txBody>
          <a:bodyPr/>
          <a:lstStyle/>
          <a:p>
            <a:pPr algn="ctr"/>
            <a:r>
              <a:rPr lang="en-US" b="1" dirty="0"/>
              <a:t>Ozone Layer Depletion</a:t>
            </a:r>
          </a:p>
        </p:txBody>
      </p:sp>
      <p:pic>
        <p:nvPicPr>
          <p:cNvPr id="1026" name="Picture 2" descr="https://upload.wikimedia.org/wikipedia/commons/thumb/e/ea/NASA_and_NOAA_Announce_Ozone_Hole_is_a_Double_Record_Breaker.png/290px-NASA_and_NOAA_Announce_Ozone_Hole_is_a_Double_Record_Breaker.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967725" y="1913148"/>
            <a:ext cx="4291576" cy="42915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2">
            <a:extLst>
              <a:ext uri="{FF2B5EF4-FFF2-40B4-BE49-F238E27FC236}">
                <a16:creationId xmlns:a16="http://schemas.microsoft.com/office/drawing/2014/main" id="{9AFFC4D0-2173-469B-90D1-E9BB9ECBAD10}"/>
              </a:ext>
            </a:extLst>
          </p:cNvPr>
          <p:cNvSpPr txBox="1">
            <a:spLocks noChangeArrowheads="1"/>
          </p:cNvSpPr>
          <p:nvPr/>
        </p:nvSpPr>
        <p:spPr bwMode="auto">
          <a:xfrm>
            <a:off x="7743417" y="6324600"/>
            <a:ext cx="1417208" cy="276999"/>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i="1" dirty="0">
                <a:solidFill>
                  <a:schemeClr val="bg1"/>
                </a:solidFill>
              </a:rPr>
              <a:t>Source: wikimedia</a:t>
            </a:r>
          </a:p>
        </p:txBody>
      </p:sp>
      <p:sp>
        <p:nvSpPr>
          <p:cNvPr id="5" name="Slide Number Placeholder 4"/>
          <p:cNvSpPr>
            <a:spLocks noGrp="1"/>
          </p:cNvSpPr>
          <p:nvPr>
            <p:ph type="sldNum" sz="quarter" idx="12"/>
          </p:nvPr>
        </p:nvSpPr>
        <p:spPr/>
        <p:txBody>
          <a:bodyPr/>
          <a:lstStyle/>
          <a:p>
            <a:fld id="{225066C8-16B5-40D1-B8BD-57503259304D}" type="slidenum">
              <a:rPr lang="en-US" smtClean="0"/>
              <a:t>7</a:t>
            </a:fld>
            <a:endParaRPr lang="en-US" dirty="0"/>
          </a:p>
        </p:txBody>
      </p:sp>
      <p:pic>
        <p:nvPicPr>
          <p:cNvPr id="6"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259301" y="46510"/>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77994310"/>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225066C8-16B5-40D1-B8BD-57503259304D}" type="slidenum">
              <a:rPr lang="en-US" smtClean="0"/>
              <a:t>70</a:t>
            </a:fld>
            <a:endParaRPr lang="en-US" dirty="0"/>
          </a:p>
        </p:txBody>
      </p:sp>
      <p:sp>
        <p:nvSpPr>
          <p:cNvPr id="5" name="AutoShape 4" descr="Image result for co2 per capita emissions by country trade"/>
          <p:cNvSpPr>
            <a:spLocks noChangeAspect="1" noChangeArrowheads="1"/>
          </p:cNvSpPr>
          <p:nvPr/>
        </p:nvSpPr>
        <p:spPr bwMode="auto">
          <a:xfrm>
            <a:off x="3089275" y="341788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p:cNvPicPr>
            <a:picLocks noChangeAspect="1"/>
          </p:cNvPicPr>
          <p:nvPr/>
        </p:nvPicPr>
        <p:blipFill>
          <a:blip r:embed="rId3"/>
          <a:stretch>
            <a:fillRect/>
          </a:stretch>
        </p:blipFill>
        <p:spPr>
          <a:xfrm>
            <a:off x="1304924" y="200024"/>
            <a:ext cx="9117277" cy="6435725"/>
          </a:xfrm>
          <a:prstGeom prst="rect">
            <a:avLst/>
          </a:prstGeom>
        </p:spPr>
      </p:pic>
    </p:spTree>
    <p:extLst>
      <p:ext uri="{BB962C8B-B14F-4D97-AF65-F5344CB8AC3E}">
        <p14:creationId xmlns:p14="http://schemas.microsoft.com/office/powerpoint/2010/main" val="92925646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25066C8-16B5-40D1-B8BD-57503259304D}" type="slidenum">
              <a:rPr lang="en-US" smtClean="0"/>
              <a:t>71</a:t>
            </a:fld>
            <a:endParaRPr lang="en-US" dirty="0"/>
          </a:p>
        </p:txBody>
      </p:sp>
      <p:sp>
        <p:nvSpPr>
          <p:cNvPr id="3" name="Rectangle 2"/>
          <p:cNvSpPr/>
          <p:nvPr/>
        </p:nvSpPr>
        <p:spPr>
          <a:xfrm>
            <a:off x="457200" y="1524258"/>
            <a:ext cx="11601450" cy="4832092"/>
          </a:xfrm>
          <a:prstGeom prst="rect">
            <a:avLst/>
          </a:prstGeom>
        </p:spPr>
        <p:txBody>
          <a:bodyPr wrap="square">
            <a:spAutoFit/>
          </a:bodyPr>
          <a:lstStyle/>
          <a:p>
            <a:pPr lvl="0" algn="just">
              <a:defRPr/>
            </a:pPr>
            <a:r>
              <a:rPr lang="en-US" sz="2800" dirty="0">
                <a:latin typeface="Perpetua" panose="02020502060401020303" pitchFamily="18" charset="0"/>
                <a:cs typeface="Times New Roman" panose="02020603050405020304" pitchFamily="18" charset="0"/>
              </a:rPr>
              <a:t>But lets stop to think about how the EKC actually works. Take the case of Europe. Europe is very sensitive to its environment and have very stringent rules for its protection. But does that mean they have low carbon footprints? No! On the contrary it has one of the highest per capita CO2 emissions of the world. It manages to have a clean environment by shifting the onerous of doing polluting jobs to other countries and importing the products from them. This allows them to be clean while also causing environmental degradation. This is clearly not a sustainable way to reduce environmental degradation in the world as countries like India and China also “develop”. The EKC is right if you take countries in isolation but very wrong when taken for the whole world. There is therefore a need to move to better policies to reduce environmental degradation and actually develop sustainably.</a:t>
            </a:r>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37611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1200150" y="1293813"/>
            <a:ext cx="9144000" cy="2387600"/>
          </a:xfrm>
        </p:spPr>
        <p:txBody>
          <a:bodyPr/>
          <a:lstStyle/>
          <a:p>
            <a:r>
              <a:rPr lang="en-US" dirty="0"/>
              <a:t>Thank you</a:t>
            </a:r>
          </a:p>
        </p:txBody>
      </p:sp>
      <p:sp>
        <p:nvSpPr>
          <p:cNvPr id="4" name="Slide Number Placeholder 3"/>
          <p:cNvSpPr>
            <a:spLocks noGrp="1"/>
          </p:cNvSpPr>
          <p:nvPr>
            <p:ph type="sldNum" sz="quarter" idx="12"/>
          </p:nvPr>
        </p:nvSpPr>
        <p:spPr/>
        <p:txBody>
          <a:bodyPr/>
          <a:lstStyle/>
          <a:p>
            <a:fld id="{225066C8-16B5-40D1-B8BD-57503259304D}" type="slidenum">
              <a:rPr lang="en-US" smtClean="0"/>
              <a:t>72</a:t>
            </a:fld>
            <a:endParaRPr lang="en-US" dirty="0"/>
          </a:p>
        </p:txBody>
      </p:sp>
      <p:pic>
        <p:nvPicPr>
          <p:cNvPr id="6"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50900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a:latin typeface="Perpetua" panose="02020502060401020303" pitchFamily="18" charset="0"/>
              </a:rPr>
              <a:t>Ozone is a gas in the stratosphere which converts the incoming UV radiation from the sun into infrared rays by what is known as the </a:t>
            </a:r>
            <a:r>
              <a:rPr lang="en-US" b="1" dirty="0">
                <a:latin typeface="Perpetua" panose="02020502060401020303" pitchFamily="18" charset="0"/>
              </a:rPr>
              <a:t>ozone-oxygen cycle.</a:t>
            </a:r>
          </a:p>
          <a:p>
            <a:pPr marL="0" indent="0">
              <a:buNone/>
            </a:pPr>
            <a:endParaRPr lang="en-US" b="1" dirty="0">
              <a:latin typeface="Perpetua" panose="02020502060401020303" pitchFamily="18" charset="0"/>
            </a:endParaRPr>
          </a:p>
          <a:p>
            <a:r>
              <a:rPr lang="en-US" dirty="0">
                <a:latin typeface="Perpetua" panose="02020502060401020303" pitchFamily="18" charset="0"/>
              </a:rPr>
              <a:t>In the above diagram, the blue part is the “ozone hole” over the Antarctic. It is the part of the stratosphere where the concentration of Ozone is very low.  </a:t>
            </a:r>
          </a:p>
          <a:p>
            <a:endParaRPr lang="en-US" dirty="0"/>
          </a:p>
        </p:txBody>
      </p:sp>
      <p:sp>
        <p:nvSpPr>
          <p:cNvPr id="4" name="Slide Number Placeholder 3"/>
          <p:cNvSpPr>
            <a:spLocks noGrp="1"/>
          </p:cNvSpPr>
          <p:nvPr>
            <p:ph type="sldNum" sz="quarter" idx="12"/>
          </p:nvPr>
        </p:nvSpPr>
        <p:spPr/>
        <p:txBody>
          <a:bodyPr/>
          <a:lstStyle/>
          <a:p>
            <a:fld id="{225066C8-16B5-40D1-B8BD-57503259304D}" type="slidenum">
              <a:rPr lang="en-US" smtClean="0"/>
              <a:t>8</a:t>
            </a:fld>
            <a:endParaRPr lang="en-US" dirty="0"/>
          </a:p>
        </p:txBody>
      </p:sp>
      <p:pic>
        <p:nvPicPr>
          <p:cNvPr id="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9532" y="230188"/>
            <a:ext cx="3758485" cy="76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021676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Ozone Layer Depletion- </a:t>
            </a:r>
            <a:r>
              <a:rPr lang="en-US" b="1" dirty="0">
                <a:solidFill>
                  <a:srgbClr val="FF0000"/>
                </a:solidFill>
              </a:rPr>
              <a:t>Solved!</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9100" y="1545948"/>
            <a:ext cx="8321757" cy="5159651"/>
          </a:xfrm>
        </p:spPr>
      </p:pic>
      <p:sp>
        <p:nvSpPr>
          <p:cNvPr id="5" name="Slide Number Placeholder 4"/>
          <p:cNvSpPr>
            <a:spLocks noGrp="1"/>
          </p:cNvSpPr>
          <p:nvPr>
            <p:ph type="sldNum" sz="quarter" idx="12"/>
          </p:nvPr>
        </p:nvSpPr>
        <p:spPr/>
        <p:txBody>
          <a:bodyPr/>
          <a:lstStyle/>
          <a:p>
            <a:fld id="{225066C8-16B5-40D1-B8BD-57503259304D}" type="slidenum">
              <a:rPr lang="en-US" smtClean="0"/>
              <a:t>9</a:t>
            </a:fld>
            <a:endParaRPr lang="en-US" dirty="0"/>
          </a:p>
        </p:txBody>
      </p:sp>
      <p:pic>
        <p:nvPicPr>
          <p:cNvPr id="6"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131614" y="157819"/>
            <a:ext cx="3758485" cy="531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852703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201A318613B7A45A677AB87448EBEFD" ma:contentTypeVersion="0" ma:contentTypeDescription="Create a new document." ma:contentTypeScope="" ma:versionID="17d07197b5beecce22bbfc13f033b0b6">
  <xsd:schema xmlns:xsd="http://www.w3.org/2001/XMLSchema" xmlns:xs="http://www.w3.org/2001/XMLSchema" xmlns:p="http://schemas.microsoft.com/office/2006/metadata/properties" targetNamespace="http://schemas.microsoft.com/office/2006/metadata/properties" ma:root="true" ma:fieldsID="0967b7be50301903c78f9c39c6fd9af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F34E49C-659D-4198-96B3-166E51E0D4D9}">
  <ds:schemaRefs>
    <ds:schemaRef ds:uri="http://schemas.microsoft.com/sharepoint/v3/contenttype/forms"/>
  </ds:schemaRefs>
</ds:datastoreItem>
</file>

<file path=customXml/itemProps2.xml><?xml version="1.0" encoding="utf-8"?>
<ds:datastoreItem xmlns:ds="http://schemas.openxmlformats.org/officeDocument/2006/customXml" ds:itemID="{92A53168-153E-4BFE-940A-7A24627E8707}">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4E73A4D0-63D3-4919-9BFD-5525F1EC37CC}"/>
</file>

<file path=docProps/app.xml><?xml version="1.0" encoding="utf-8"?>
<Properties xmlns="http://schemas.openxmlformats.org/officeDocument/2006/extended-properties" xmlns:vt="http://schemas.openxmlformats.org/officeDocument/2006/docPropsVTypes">
  <TotalTime>1063</TotalTime>
  <Words>7192</Words>
  <Application>Microsoft Office PowerPoint</Application>
  <PresentationFormat>Widescreen</PresentationFormat>
  <Paragraphs>326</Paragraphs>
  <Slides>72</Slides>
  <Notes>38</Notes>
  <HiddenSlides>26</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72</vt:i4>
      </vt:variant>
    </vt:vector>
  </HeadingPairs>
  <TitlesOfParts>
    <vt:vector size="83" baseType="lpstr">
      <vt:lpstr>Arial</vt:lpstr>
      <vt:lpstr>Arial</vt:lpstr>
      <vt:lpstr>Arimo</vt:lpstr>
      <vt:lpstr>Calibri</vt:lpstr>
      <vt:lpstr>Calibri Light</vt:lpstr>
      <vt:lpstr>Georgia</vt:lpstr>
      <vt:lpstr>Perpetua</vt:lpstr>
      <vt:lpstr>新細明體</vt:lpstr>
      <vt:lpstr>Source Sans Pro</vt:lpstr>
      <vt:lpstr>Times New Roman</vt:lpstr>
      <vt:lpstr>Office Theme</vt:lpstr>
      <vt:lpstr>Environmental Studies - Introduction</vt:lpstr>
      <vt:lpstr>PowerPoint Presentation</vt:lpstr>
      <vt:lpstr>Objectives of EVS</vt:lpstr>
      <vt:lpstr>Importance of EVS</vt:lpstr>
      <vt:lpstr>Benefits of EVS</vt:lpstr>
      <vt:lpstr>Major Environmental Issues</vt:lpstr>
      <vt:lpstr>Ozone Layer Depletion</vt:lpstr>
      <vt:lpstr>PowerPoint Presentation</vt:lpstr>
      <vt:lpstr>Ozone Layer Depletion- Solved!</vt:lpstr>
      <vt:lpstr>PowerPoint Presentation</vt:lpstr>
      <vt:lpstr>Trends of various Ozone-depleting gases like HCFC,CFC, Bromomethane, carbon tetrachloride</vt:lpstr>
      <vt:lpstr>PowerPoint Presentation</vt:lpstr>
      <vt:lpstr>Major Environmental Issues</vt:lpstr>
      <vt:lpstr>PowerPoint Presentation</vt:lpstr>
      <vt:lpstr>PowerPoint Presentation</vt:lpstr>
      <vt:lpstr>Examples of Tragedy of the Commons</vt:lpstr>
      <vt:lpstr>PowerPoint Presentation</vt:lpstr>
      <vt:lpstr>Solutions?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Sustainable Development</vt:lpstr>
      <vt:lpstr>Sustainable Development (SD) </vt:lpstr>
      <vt:lpstr>What is Sustainable about Development?</vt:lpstr>
      <vt:lpstr>What is development?</vt:lpstr>
      <vt:lpstr>PowerPoint Presentation</vt:lpstr>
      <vt:lpstr>Challenges to Sustainable Development</vt:lpstr>
      <vt:lpstr>How to measure sustainability?</vt:lpstr>
      <vt:lpstr>PowerPoint Presentation</vt:lpstr>
      <vt:lpstr>Why do we use GDP as a metric for overall improvement in human life?</vt:lpstr>
      <vt:lpstr>PowerPoint Presentation</vt:lpstr>
      <vt:lpstr>PowerPoint Presentation</vt:lpstr>
      <vt:lpstr>Kuznets Curve</vt:lpstr>
      <vt:lpstr>PowerPoint Presentation</vt:lpstr>
      <vt:lpstr>PowerPoint Presentation</vt:lpstr>
      <vt:lpstr>Environmental Kuznets Curve (EKC)</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Studies</dc:title>
  <dc:creator>Shaurya Rahul Narlanka</dc:creator>
  <cp:lastModifiedBy>Shriharsha [MAHE-MIT]</cp:lastModifiedBy>
  <cp:revision>291</cp:revision>
  <dcterms:created xsi:type="dcterms:W3CDTF">2019-06-28T05:51:29Z</dcterms:created>
  <dcterms:modified xsi:type="dcterms:W3CDTF">2021-10-27T00:24:41Z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0x0101005201A318613B7A45A677AB87448EBEFD</vt:lpwstr>
  </property>
</Properties>
</file>

<file path=docProps/thumbnail.jpeg>
</file>